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455" r:id="rId2"/>
    <p:sldId id="804" r:id="rId3"/>
    <p:sldId id="569" r:id="rId4"/>
    <p:sldId id="833" r:id="rId5"/>
    <p:sldId id="259" r:id="rId6"/>
    <p:sldId id="758" r:id="rId7"/>
    <p:sldId id="759" r:id="rId8"/>
    <p:sldId id="592" r:id="rId9"/>
    <p:sldId id="558" r:id="rId10"/>
    <p:sldId id="777" r:id="rId11"/>
    <p:sldId id="775" r:id="rId12"/>
    <p:sldId id="730" r:id="rId13"/>
    <p:sldId id="825" r:id="rId14"/>
    <p:sldId id="813" r:id="rId15"/>
    <p:sldId id="391" r:id="rId16"/>
    <p:sldId id="826" r:id="rId17"/>
    <p:sldId id="621" r:id="rId18"/>
    <p:sldId id="766" r:id="rId19"/>
    <p:sldId id="601" r:id="rId20"/>
    <p:sldId id="832" r:id="rId21"/>
    <p:sldId id="425" r:id="rId22"/>
    <p:sldId id="602" r:id="rId23"/>
    <p:sldId id="799" r:id="rId24"/>
    <p:sldId id="807" r:id="rId25"/>
    <p:sldId id="778" r:id="rId26"/>
    <p:sldId id="779" r:id="rId27"/>
    <p:sldId id="572" r:id="rId28"/>
    <p:sldId id="780" r:id="rId29"/>
    <p:sldId id="626" r:id="rId30"/>
    <p:sldId id="827" r:id="rId31"/>
    <p:sldId id="629" r:id="rId32"/>
    <p:sldId id="828" r:id="rId33"/>
    <p:sldId id="622" r:id="rId34"/>
    <p:sldId id="633" r:id="rId35"/>
    <p:sldId id="782" r:id="rId36"/>
    <p:sldId id="783" r:id="rId37"/>
    <p:sldId id="808" r:id="rId38"/>
    <p:sldId id="641" r:id="rId39"/>
    <p:sldId id="785" r:id="rId40"/>
    <p:sldId id="786" r:id="rId41"/>
    <p:sldId id="784" r:id="rId42"/>
    <p:sldId id="809" r:id="rId43"/>
    <p:sldId id="814" r:id="rId44"/>
    <p:sldId id="790" r:id="rId45"/>
    <p:sldId id="819" r:id="rId46"/>
    <p:sldId id="787" r:id="rId47"/>
    <p:sldId id="829" r:id="rId48"/>
    <p:sldId id="830" r:id="rId49"/>
    <p:sldId id="810" r:id="rId50"/>
    <p:sldId id="788" r:id="rId51"/>
    <p:sldId id="789" r:id="rId52"/>
    <p:sldId id="802" r:id="rId53"/>
    <p:sldId id="820" r:id="rId54"/>
    <p:sldId id="570" r:id="rId55"/>
    <p:sldId id="831" r:id="rId56"/>
    <p:sldId id="597" r:id="rId57"/>
    <p:sldId id="287" r:id="rId58"/>
    <p:sldId id="598" r:id="rId59"/>
    <p:sldId id="595" r:id="rId60"/>
    <p:sldId id="822" r:id="rId61"/>
    <p:sldId id="811" r:id="rId62"/>
    <p:sldId id="812" r:id="rId63"/>
    <p:sldId id="823" r:id="rId64"/>
    <p:sldId id="821" r:id="rId65"/>
    <p:sldId id="824" r:id="rId66"/>
    <p:sldId id="687" r:id="rId67"/>
    <p:sldId id="776" r:id="rId68"/>
    <p:sldId id="589" r:id="rId69"/>
    <p:sldId id="448" r:id="rId70"/>
    <p:sldId id="590" r:id="rId71"/>
    <p:sldId id="563" r:id="rId72"/>
    <p:sldId id="722" r:id="rId73"/>
    <p:sldId id="796" r:id="rId74"/>
    <p:sldId id="55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B56"/>
    <a:srgbClr val="D76D6F"/>
    <a:srgbClr val="758FA1"/>
    <a:srgbClr val="EEB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E0868-8F10-4D3A-BED0-ED1727F735FD}" v="97" dt="2022-12-13T12:33:42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Alshihayb, Talal Saleh" userId="7963d262-8874-472d-9935-1faf07e635eb" providerId="ADAL" clId="{BEDE0868-8F10-4D3A-BED0-ED1727F735FD}"/>
    <pc:docChg chg="undo custSel addSld delSld modSld sldOrd">
      <pc:chgData name="Alshihayb, Talal Saleh" userId="7963d262-8874-472d-9935-1faf07e635eb" providerId="ADAL" clId="{BEDE0868-8F10-4D3A-BED0-ED1727F735FD}" dt="2022-12-13T12:33:42.821" v="240"/>
      <pc:docMkLst>
        <pc:docMk/>
      </pc:docMkLst>
      <pc:sldChg chg="addSp modSp add">
        <pc:chgData name="Alshihayb, Talal Saleh" userId="7963d262-8874-472d-9935-1faf07e635eb" providerId="ADAL" clId="{BEDE0868-8F10-4D3A-BED0-ED1727F735FD}" dt="2022-11-13T13:43:01.458" v="219"/>
        <pc:sldMkLst>
          <pc:docMk/>
          <pc:sldMk cId="689800213" sldId="287"/>
        </pc:sldMkLst>
        <pc:picChg chg="add mod">
          <ac:chgData name="Alshihayb, Talal Saleh" userId="7963d262-8874-472d-9935-1faf07e635eb" providerId="ADAL" clId="{BEDE0868-8F10-4D3A-BED0-ED1727F735FD}" dt="2022-11-13T13:43:01.458" v="219"/>
          <ac:picMkLst>
            <pc:docMk/>
            <pc:sldMk cId="689800213" sldId="287"/>
            <ac:picMk id="2" creationId="{B536AF60-DEC9-ED15-3C0A-26206F4730AB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49.220" v="160"/>
        <pc:sldMkLst>
          <pc:docMk/>
          <pc:sldMk cId="638221215" sldId="391"/>
        </pc:sldMkLst>
        <pc:picChg chg="add mod">
          <ac:chgData name="Alshihayb, Talal Saleh" userId="7963d262-8874-472d-9935-1faf07e635eb" providerId="ADAL" clId="{BEDE0868-8F10-4D3A-BED0-ED1727F735FD}" dt="2022-11-13T13:41:49.220" v="160"/>
          <ac:picMkLst>
            <pc:docMk/>
            <pc:sldMk cId="638221215" sldId="391"/>
            <ac:picMk id="2" creationId="{D599CFDC-68A3-E2D7-0936-3BCCCD35E635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15.737" v="183"/>
        <pc:sldMkLst>
          <pc:docMk/>
          <pc:sldMk cId="2719436592" sldId="425"/>
        </pc:sldMkLst>
        <pc:picChg chg="add mod">
          <ac:chgData name="Alshihayb, Talal Saleh" userId="7963d262-8874-472d-9935-1faf07e635eb" providerId="ADAL" clId="{BEDE0868-8F10-4D3A-BED0-ED1727F735FD}" dt="2022-11-13T13:42:15.737" v="183"/>
          <ac:picMkLst>
            <pc:docMk/>
            <pc:sldMk cId="2719436592" sldId="425"/>
            <ac:picMk id="3" creationId="{2762EA6D-C6F9-C79C-57C1-369BA5719270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3151861592" sldId="448"/>
        </pc:sldMkLst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3518108408" sldId="448"/>
        </pc:sldMkLst>
      </pc:sldChg>
      <pc:sldChg chg="modSp mod">
        <pc:chgData name="Alshihayb, Talal Saleh" userId="7963d262-8874-472d-9935-1faf07e635eb" providerId="ADAL" clId="{BEDE0868-8F10-4D3A-BED0-ED1727F735FD}" dt="2022-12-13T12:25:11.323" v="238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BEDE0868-8F10-4D3A-BED0-ED1727F735FD}" dt="2022-12-13T12:25:11.323" v="238" actId="20577"/>
          <ac:spMkLst>
            <pc:docMk/>
            <pc:sldMk cId="1929648928" sldId="455"/>
            <ac:spMk id="3" creationId="{35C1F8C3-0544-41D9-8002-87D4C6DBA6D6}"/>
          </ac:spMkLst>
        </pc:spChg>
      </pc:sldChg>
      <pc:sldChg chg="add">
        <pc:chgData name="Alshihayb, Talal Saleh" userId="7963d262-8874-472d-9935-1faf07e635eb" providerId="ADAL" clId="{BEDE0868-8F10-4D3A-BED0-ED1727F735FD}" dt="2022-11-13T13:28:24.991" v="6"/>
        <pc:sldMkLst>
          <pc:docMk/>
          <pc:sldMk cId="2441970325" sldId="557"/>
        </pc:sldMkLst>
      </pc:sldChg>
      <pc:sldChg chg="addSp modSp add">
        <pc:chgData name="Alshihayb, Talal Saleh" userId="7963d262-8874-472d-9935-1faf07e635eb" providerId="ADAL" clId="{BEDE0868-8F10-4D3A-BED0-ED1727F735FD}" dt="2022-11-13T13:41:40.293" v="155"/>
        <pc:sldMkLst>
          <pc:docMk/>
          <pc:sldMk cId="1759955172" sldId="558"/>
        </pc:sldMkLst>
        <pc:picChg chg="add mod">
          <ac:chgData name="Alshihayb, Talal Saleh" userId="7963d262-8874-472d-9935-1faf07e635eb" providerId="ADAL" clId="{BEDE0868-8F10-4D3A-BED0-ED1727F735FD}" dt="2022-11-13T13:41:40.293" v="155"/>
          <ac:picMkLst>
            <pc:docMk/>
            <pc:sldMk cId="1759955172" sldId="558"/>
            <ac:picMk id="4" creationId="{C2F3EF7D-0A18-497D-8603-814D02AACF09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2380139052" sldId="563"/>
        </pc:sldMkLst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2689668049" sldId="563"/>
        </pc:sldMkLst>
      </pc:sldChg>
      <pc:sldChg chg="add">
        <pc:chgData name="Alshihayb, Talal Saleh" userId="7963d262-8874-472d-9935-1faf07e635eb" providerId="ADAL" clId="{BEDE0868-8F10-4D3A-BED0-ED1727F735FD}" dt="2022-12-13T12:33:30.210" v="239"/>
        <pc:sldMkLst>
          <pc:docMk/>
          <pc:sldMk cId="3271509323" sldId="569"/>
        </pc:sldMkLst>
      </pc:sldChg>
      <pc:sldChg chg="addSp modSp add">
        <pc:chgData name="Alshihayb, Talal Saleh" userId="7963d262-8874-472d-9935-1faf07e635eb" providerId="ADAL" clId="{BEDE0868-8F10-4D3A-BED0-ED1727F735FD}" dt="2022-11-13T13:42:58.204" v="216"/>
        <pc:sldMkLst>
          <pc:docMk/>
          <pc:sldMk cId="3644675473" sldId="570"/>
        </pc:sldMkLst>
        <pc:picChg chg="add mod">
          <ac:chgData name="Alshihayb, Talal Saleh" userId="7963d262-8874-472d-9935-1faf07e635eb" providerId="ADAL" clId="{BEDE0868-8F10-4D3A-BED0-ED1727F735FD}" dt="2022-11-13T13:42:58.204" v="216"/>
          <ac:picMkLst>
            <pc:docMk/>
            <pc:sldMk cId="3644675473" sldId="570"/>
            <ac:picMk id="4" creationId="{315CFC9A-C15C-CE35-BD84-C56E62261479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4.376" v="189"/>
        <pc:sldMkLst>
          <pc:docMk/>
          <pc:sldMk cId="459048250" sldId="572"/>
        </pc:sldMkLst>
        <pc:picChg chg="add mod">
          <ac:chgData name="Alshihayb, Talal Saleh" userId="7963d262-8874-472d-9935-1faf07e635eb" providerId="ADAL" clId="{BEDE0868-8F10-4D3A-BED0-ED1727F735FD}" dt="2022-11-13T13:42:24.376" v="189"/>
          <ac:picMkLst>
            <pc:docMk/>
            <pc:sldMk cId="459048250" sldId="572"/>
            <ac:picMk id="3" creationId="{B03B0935-B484-A992-CC89-36F4C599E45A}"/>
          </ac:picMkLst>
        </pc:picChg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685769370" sldId="589"/>
        </pc:sldMkLst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2488037932" sldId="589"/>
        </pc:sldMkLst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1744491936" sldId="590"/>
        </pc:sldMkLst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3607307634" sldId="590"/>
        </pc:sldMkLst>
      </pc:sldChg>
      <pc:sldChg chg="addSp modSp add">
        <pc:chgData name="Alshihayb, Talal Saleh" userId="7963d262-8874-472d-9935-1faf07e635eb" providerId="ADAL" clId="{BEDE0868-8F10-4D3A-BED0-ED1727F735FD}" dt="2022-11-13T13:41:38.783" v="154"/>
        <pc:sldMkLst>
          <pc:docMk/>
          <pc:sldMk cId="3899144988" sldId="592"/>
        </pc:sldMkLst>
        <pc:picChg chg="add mod">
          <ac:chgData name="Alshihayb, Talal Saleh" userId="7963d262-8874-472d-9935-1faf07e635eb" providerId="ADAL" clId="{BEDE0868-8F10-4D3A-BED0-ED1727F735FD}" dt="2022-11-13T13:41:38.783" v="154"/>
          <ac:picMkLst>
            <pc:docMk/>
            <pc:sldMk cId="3899144988" sldId="592"/>
            <ac:picMk id="2" creationId="{D0616AC4-44B8-359C-0B87-B7DA3FEC76E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05.807" v="221"/>
        <pc:sldMkLst>
          <pc:docMk/>
          <pc:sldMk cId="2677513693" sldId="595"/>
        </pc:sldMkLst>
        <pc:picChg chg="add mod">
          <ac:chgData name="Alshihayb, Talal Saleh" userId="7963d262-8874-472d-9935-1faf07e635eb" providerId="ADAL" clId="{BEDE0868-8F10-4D3A-BED0-ED1727F735FD}" dt="2022-11-13T13:43:05.807" v="221"/>
          <ac:picMkLst>
            <pc:docMk/>
            <pc:sldMk cId="2677513693" sldId="595"/>
            <ac:picMk id="4" creationId="{662517BA-2418-D490-6940-CC9DCC1908E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00.469" v="218"/>
        <pc:sldMkLst>
          <pc:docMk/>
          <pc:sldMk cId="1781149774" sldId="597"/>
        </pc:sldMkLst>
        <pc:picChg chg="add mod">
          <ac:chgData name="Alshihayb, Talal Saleh" userId="7963d262-8874-472d-9935-1faf07e635eb" providerId="ADAL" clId="{BEDE0868-8F10-4D3A-BED0-ED1727F735FD}" dt="2022-11-13T13:43:00.469" v="218"/>
          <ac:picMkLst>
            <pc:docMk/>
            <pc:sldMk cId="1781149774" sldId="597"/>
            <ac:picMk id="5" creationId="{26062854-EDE1-0F76-0601-958378136314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02.972" v="220"/>
        <pc:sldMkLst>
          <pc:docMk/>
          <pc:sldMk cId="2759325052" sldId="598"/>
        </pc:sldMkLst>
        <pc:picChg chg="add mod">
          <ac:chgData name="Alshihayb, Talal Saleh" userId="7963d262-8874-472d-9935-1faf07e635eb" providerId="ADAL" clId="{BEDE0868-8F10-4D3A-BED0-ED1727F735FD}" dt="2022-11-13T13:43:02.972" v="220"/>
          <ac:picMkLst>
            <pc:docMk/>
            <pc:sldMk cId="2759325052" sldId="598"/>
            <ac:picMk id="3" creationId="{0A35B6AB-383A-3974-84D0-2694940DC040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05.206" v="180"/>
        <pc:sldMkLst>
          <pc:docMk/>
          <pc:sldMk cId="133625422" sldId="601"/>
        </pc:sldMkLst>
        <pc:picChg chg="add mod">
          <ac:chgData name="Alshihayb, Talal Saleh" userId="7963d262-8874-472d-9935-1faf07e635eb" providerId="ADAL" clId="{BEDE0868-8F10-4D3A-BED0-ED1727F735FD}" dt="2022-11-13T13:42:05.206" v="180"/>
          <ac:picMkLst>
            <pc:docMk/>
            <pc:sldMk cId="133625422" sldId="601"/>
            <ac:picMk id="2" creationId="{991C7DE7-15BD-CA73-F24C-9A441B93DB0A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17.732" v="184"/>
        <pc:sldMkLst>
          <pc:docMk/>
          <pc:sldMk cId="4183082793" sldId="602"/>
        </pc:sldMkLst>
        <pc:picChg chg="add mod">
          <ac:chgData name="Alshihayb, Talal Saleh" userId="7963d262-8874-472d-9935-1faf07e635eb" providerId="ADAL" clId="{BEDE0868-8F10-4D3A-BED0-ED1727F735FD}" dt="2022-11-13T13:42:17.732" v="184"/>
          <ac:picMkLst>
            <pc:docMk/>
            <pc:sldMk cId="4183082793" sldId="602"/>
            <ac:picMk id="5" creationId="{24048680-47C9-583B-FDDB-887D18385FB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51.778" v="162"/>
        <pc:sldMkLst>
          <pc:docMk/>
          <pc:sldMk cId="1843260136" sldId="621"/>
        </pc:sldMkLst>
        <pc:picChg chg="add mod">
          <ac:chgData name="Alshihayb, Talal Saleh" userId="7963d262-8874-472d-9935-1faf07e635eb" providerId="ADAL" clId="{BEDE0868-8F10-4D3A-BED0-ED1727F735FD}" dt="2022-11-13T13:41:51.778" v="162"/>
          <ac:picMkLst>
            <pc:docMk/>
            <pc:sldMk cId="1843260136" sldId="621"/>
            <ac:picMk id="4" creationId="{1C2F08E6-73AB-E131-C8FF-C2B2E1A3B117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2.131" v="195"/>
        <pc:sldMkLst>
          <pc:docMk/>
          <pc:sldMk cId="1864330182" sldId="622"/>
        </pc:sldMkLst>
        <pc:picChg chg="add mod">
          <ac:chgData name="Alshihayb, Talal Saleh" userId="7963d262-8874-472d-9935-1faf07e635eb" providerId="ADAL" clId="{BEDE0868-8F10-4D3A-BED0-ED1727F735FD}" dt="2022-11-13T13:42:32.131" v="195"/>
          <ac:picMkLst>
            <pc:docMk/>
            <pc:sldMk cId="1864330182" sldId="622"/>
            <ac:picMk id="4" creationId="{E6904B6C-C011-1168-0EE1-B7CF6F67FAF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7.291" v="191"/>
        <pc:sldMkLst>
          <pc:docMk/>
          <pc:sldMk cId="4120435698" sldId="626"/>
        </pc:sldMkLst>
        <pc:picChg chg="add mod">
          <ac:chgData name="Alshihayb, Talal Saleh" userId="7963d262-8874-472d-9935-1faf07e635eb" providerId="ADAL" clId="{BEDE0868-8F10-4D3A-BED0-ED1727F735FD}" dt="2022-11-13T13:42:27.291" v="191"/>
          <ac:picMkLst>
            <pc:docMk/>
            <pc:sldMk cId="4120435698" sldId="626"/>
            <ac:picMk id="3" creationId="{A5BF016F-576A-69CC-DBDE-CC97B18862A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9.791" v="193"/>
        <pc:sldMkLst>
          <pc:docMk/>
          <pc:sldMk cId="3952119787" sldId="629"/>
        </pc:sldMkLst>
        <pc:picChg chg="add mod">
          <ac:chgData name="Alshihayb, Talal Saleh" userId="7963d262-8874-472d-9935-1faf07e635eb" providerId="ADAL" clId="{BEDE0868-8F10-4D3A-BED0-ED1727F735FD}" dt="2022-11-13T13:42:29.791" v="193"/>
          <ac:picMkLst>
            <pc:docMk/>
            <pc:sldMk cId="3952119787" sldId="629"/>
            <ac:picMk id="6" creationId="{4AFAD1D4-DFCF-B956-FD9A-C5B90B04C049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3.325" v="196"/>
        <pc:sldMkLst>
          <pc:docMk/>
          <pc:sldMk cId="4003507893" sldId="633"/>
        </pc:sldMkLst>
        <pc:picChg chg="add mod">
          <ac:chgData name="Alshihayb, Talal Saleh" userId="7963d262-8874-472d-9935-1faf07e635eb" providerId="ADAL" clId="{BEDE0868-8F10-4D3A-BED0-ED1727F735FD}" dt="2022-11-13T13:42:33.325" v="196"/>
          <ac:picMkLst>
            <pc:docMk/>
            <pc:sldMk cId="4003507893" sldId="633"/>
            <ac:picMk id="4" creationId="{B922EF3B-0023-EF60-C24E-70F33CA28142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7.954" v="200"/>
        <pc:sldMkLst>
          <pc:docMk/>
          <pc:sldMk cId="1421743710" sldId="641"/>
        </pc:sldMkLst>
        <pc:picChg chg="add mod">
          <ac:chgData name="Alshihayb, Talal Saleh" userId="7963d262-8874-472d-9935-1faf07e635eb" providerId="ADAL" clId="{BEDE0868-8F10-4D3A-BED0-ED1727F735FD}" dt="2022-11-13T13:42:37.954" v="200"/>
          <ac:picMkLst>
            <pc:docMk/>
            <pc:sldMk cId="1421743710" sldId="641"/>
            <ac:picMk id="3" creationId="{84E839E9-6FCF-1E5D-BC3D-AA5B0A969DE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24.964" v="229"/>
        <pc:sldMkLst>
          <pc:docMk/>
          <pc:sldMk cId="2926691752" sldId="687"/>
        </pc:sldMkLst>
        <pc:picChg chg="add mod">
          <ac:chgData name="Alshihayb, Talal Saleh" userId="7963d262-8874-472d-9935-1faf07e635eb" providerId="ADAL" clId="{BEDE0868-8F10-4D3A-BED0-ED1727F735FD}" dt="2022-11-13T13:43:24.964" v="229"/>
          <ac:picMkLst>
            <pc:docMk/>
            <pc:sldMk cId="2926691752" sldId="687"/>
            <ac:picMk id="5" creationId="{D6046922-A74A-856E-649B-79336EA09436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28.966" v="230"/>
        <pc:sldMkLst>
          <pc:docMk/>
          <pc:sldMk cId="854384660" sldId="722"/>
        </pc:sldMkLst>
        <pc:picChg chg="add mod">
          <ac:chgData name="Alshihayb, Talal Saleh" userId="7963d262-8874-472d-9935-1faf07e635eb" providerId="ADAL" clId="{BEDE0868-8F10-4D3A-BED0-ED1727F735FD}" dt="2022-11-13T13:43:28.966" v="230"/>
          <ac:picMkLst>
            <pc:docMk/>
            <pc:sldMk cId="854384660" sldId="722"/>
            <ac:picMk id="4" creationId="{C88D9737-130D-44DB-3F52-973577CE4D3F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40:54.753" v="150" actId="2696"/>
        <pc:sldMkLst>
          <pc:docMk/>
          <pc:sldMk cId="1882896382" sldId="722"/>
        </pc:sldMkLst>
      </pc:sldChg>
      <pc:sldChg chg="addSp modSp add">
        <pc:chgData name="Alshihayb, Talal Saleh" userId="7963d262-8874-472d-9935-1faf07e635eb" providerId="ADAL" clId="{BEDE0868-8F10-4D3A-BED0-ED1727F735FD}" dt="2022-11-13T13:41:44.885" v="157"/>
        <pc:sldMkLst>
          <pc:docMk/>
          <pc:sldMk cId="810846285" sldId="730"/>
        </pc:sldMkLst>
        <pc:picChg chg="add mod">
          <ac:chgData name="Alshihayb, Talal Saleh" userId="7963d262-8874-472d-9935-1faf07e635eb" providerId="ADAL" clId="{BEDE0868-8F10-4D3A-BED0-ED1727F735FD}" dt="2022-11-13T13:41:44.885" v="157"/>
          <ac:picMkLst>
            <pc:docMk/>
            <pc:sldMk cId="810846285" sldId="730"/>
            <ac:picMk id="3" creationId="{CA90F7CD-8E37-A7F0-340B-BA225F5C1AD0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36.142" v="152"/>
        <pc:sldMkLst>
          <pc:docMk/>
          <pc:sldMk cId="2550835719" sldId="758"/>
        </pc:sldMkLst>
        <pc:picChg chg="add mod">
          <ac:chgData name="Alshihayb, Talal Saleh" userId="7963d262-8874-472d-9935-1faf07e635eb" providerId="ADAL" clId="{BEDE0868-8F10-4D3A-BED0-ED1727F735FD}" dt="2022-11-13T13:41:36.142" v="152"/>
          <ac:picMkLst>
            <pc:docMk/>
            <pc:sldMk cId="2550835719" sldId="758"/>
            <ac:picMk id="4" creationId="{881C6164-A787-7450-BC59-4334DD9BB916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37.637" v="153"/>
        <pc:sldMkLst>
          <pc:docMk/>
          <pc:sldMk cId="2382993310" sldId="759"/>
        </pc:sldMkLst>
        <pc:picChg chg="add mod">
          <ac:chgData name="Alshihayb, Talal Saleh" userId="7963d262-8874-472d-9935-1faf07e635eb" providerId="ADAL" clId="{BEDE0868-8F10-4D3A-BED0-ED1727F735FD}" dt="2022-11-13T13:41:37.637" v="153"/>
          <ac:picMkLst>
            <pc:docMk/>
            <pc:sldMk cId="2382993310" sldId="759"/>
            <ac:picMk id="2" creationId="{09B3F048-4A00-1331-736A-689DD47A2806}"/>
          </ac:picMkLst>
        </pc:picChg>
      </pc:sldChg>
      <pc:sldChg chg="addSp modSp add mod">
        <pc:chgData name="Alshihayb, Talal Saleh" userId="7963d262-8874-472d-9935-1faf07e635eb" providerId="ADAL" clId="{BEDE0868-8F10-4D3A-BED0-ED1727F735FD}" dt="2022-11-13T13:42:00.437" v="179" actId="1037"/>
        <pc:sldMkLst>
          <pc:docMk/>
          <pc:sldMk cId="2947206981" sldId="766"/>
        </pc:sldMkLst>
        <pc:spChg chg="mod">
          <ac:chgData name="Alshihayb, Talal Saleh" userId="7963d262-8874-472d-9935-1faf07e635eb" providerId="ADAL" clId="{BEDE0868-8F10-4D3A-BED0-ED1727F735FD}" dt="2022-11-13T13:42:00.437" v="179" actId="1037"/>
          <ac:spMkLst>
            <pc:docMk/>
            <pc:sldMk cId="2947206981" sldId="766"/>
            <ac:spMk id="3" creationId="{AC03D28F-2488-4F89-B0EE-564E95585CDF}"/>
          </ac:spMkLst>
        </pc:spChg>
        <pc:picChg chg="add mod">
          <ac:chgData name="Alshihayb, Talal Saleh" userId="7963d262-8874-472d-9935-1faf07e635eb" providerId="ADAL" clId="{BEDE0868-8F10-4D3A-BED0-ED1727F735FD}" dt="2022-11-13T13:41:53.212" v="163"/>
          <ac:picMkLst>
            <pc:docMk/>
            <pc:sldMk cId="2947206981" sldId="766"/>
            <ac:picMk id="6" creationId="{DDE53E9F-AB61-3CCF-BE37-EB45B4FB1805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32:27.432" v="12" actId="2696"/>
        <pc:sldMkLst>
          <pc:docMk/>
          <pc:sldMk cId="1596651840" sldId="775"/>
        </pc:sldMkLst>
      </pc:sldChg>
      <pc:sldChg chg="modSp add mod">
        <pc:chgData name="Alshihayb, Talal Saleh" userId="7963d262-8874-472d-9935-1faf07e635eb" providerId="ADAL" clId="{BEDE0868-8F10-4D3A-BED0-ED1727F735FD}" dt="2022-11-13T13:32:46.972" v="56" actId="20577"/>
        <pc:sldMkLst>
          <pc:docMk/>
          <pc:sldMk cId="2787263793" sldId="775"/>
        </pc:sldMkLst>
        <pc:spChg chg="mod">
          <ac:chgData name="Alshihayb, Talal Saleh" userId="7963d262-8874-472d-9935-1faf07e635eb" providerId="ADAL" clId="{BEDE0868-8F10-4D3A-BED0-ED1727F735FD}" dt="2022-11-13T13:32:46.972" v="56" actId="20577"/>
          <ac:spMkLst>
            <pc:docMk/>
            <pc:sldMk cId="2787263793" sldId="775"/>
            <ac:spMk id="3" creationId="{75D5932A-01ED-40F2-AC97-1D9B1EC62934}"/>
          </ac:spMkLst>
        </pc:spChg>
      </pc:sldChg>
      <pc:sldChg chg="add">
        <pc:chgData name="Alshihayb, Talal Saleh" userId="7963d262-8874-472d-9935-1faf07e635eb" providerId="ADAL" clId="{BEDE0868-8F10-4D3A-BED0-ED1727F735FD}" dt="2022-11-13T13:32:09.366" v="9"/>
        <pc:sldMkLst>
          <pc:docMk/>
          <pc:sldMk cId="269440514" sldId="776"/>
        </pc:sldMkLst>
      </pc:sldChg>
      <pc:sldChg chg="add del">
        <pc:chgData name="Alshihayb, Talal Saleh" userId="7963d262-8874-472d-9935-1faf07e635eb" providerId="ADAL" clId="{BEDE0868-8F10-4D3A-BED0-ED1727F735FD}" dt="2022-11-13T13:31:57.025" v="8" actId="2696"/>
        <pc:sldMkLst>
          <pc:docMk/>
          <pc:sldMk cId="3865959156" sldId="776"/>
        </pc:sldMkLst>
      </pc:sldChg>
      <pc:sldChg chg="addSp modSp add">
        <pc:chgData name="Alshihayb, Talal Saleh" userId="7963d262-8874-472d-9935-1faf07e635eb" providerId="ADAL" clId="{BEDE0868-8F10-4D3A-BED0-ED1727F735FD}" dt="2022-11-13T13:41:41.580" v="156"/>
        <pc:sldMkLst>
          <pc:docMk/>
          <pc:sldMk cId="985922046" sldId="777"/>
        </pc:sldMkLst>
        <pc:picChg chg="add mod">
          <ac:chgData name="Alshihayb, Talal Saleh" userId="7963d262-8874-472d-9935-1faf07e635eb" providerId="ADAL" clId="{BEDE0868-8F10-4D3A-BED0-ED1727F735FD}" dt="2022-11-13T13:41:41.580" v="156"/>
          <ac:picMkLst>
            <pc:docMk/>
            <pc:sldMk cId="985922046" sldId="777"/>
            <ac:picMk id="4" creationId="{050FFA9F-09B8-0629-8A67-BE3247BB8716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2.035" v="187"/>
        <pc:sldMkLst>
          <pc:docMk/>
          <pc:sldMk cId="625325753" sldId="778"/>
        </pc:sldMkLst>
        <pc:picChg chg="add mod">
          <ac:chgData name="Alshihayb, Talal Saleh" userId="7963d262-8874-472d-9935-1faf07e635eb" providerId="ADAL" clId="{BEDE0868-8F10-4D3A-BED0-ED1727F735FD}" dt="2022-11-13T13:42:22.035" v="187"/>
          <ac:picMkLst>
            <pc:docMk/>
            <pc:sldMk cId="625325753" sldId="778"/>
            <ac:picMk id="2" creationId="{0D935D1D-74E8-164D-150D-A643B29FFDC6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3.370" v="188"/>
        <pc:sldMkLst>
          <pc:docMk/>
          <pc:sldMk cId="2410234728" sldId="779"/>
        </pc:sldMkLst>
        <pc:picChg chg="add mod">
          <ac:chgData name="Alshihayb, Talal Saleh" userId="7963d262-8874-472d-9935-1faf07e635eb" providerId="ADAL" clId="{BEDE0868-8F10-4D3A-BED0-ED1727F735FD}" dt="2022-11-13T13:42:23.370" v="188"/>
          <ac:picMkLst>
            <pc:docMk/>
            <pc:sldMk cId="2410234728" sldId="779"/>
            <ac:picMk id="4" creationId="{5B70C0C4-3AE5-BC81-3EBF-46C5A256705D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5.942" v="190"/>
        <pc:sldMkLst>
          <pc:docMk/>
          <pc:sldMk cId="3368665094" sldId="780"/>
        </pc:sldMkLst>
        <pc:picChg chg="add mod">
          <ac:chgData name="Alshihayb, Talal Saleh" userId="7963d262-8874-472d-9935-1faf07e635eb" providerId="ADAL" clId="{BEDE0868-8F10-4D3A-BED0-ED1727F735FD}" dt="2022-11-13T13:42:25.942" v="190"/>
          <ac:picMkLst>
            <pc:docMk/>
            <pc:sldMk cId="3368665094" sldId="780"/>
            <ac:picMk id="4" creationId="{E0E81DBC-A28C-2F1D-4441-9561A2D5D89B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4.235" v="197"/>
        <pc:sldMkLst>
          <pc:docMk/>
          <pc:sldMk cId="26282463" sldId="782"/>
        </pc:sldMkLst>
        <pc:picChg chg="add mod">
          <ac:chgData name="Alshihayb, Talal Saleh" userId="7963d262-8874-472d-9935-1faf07e635eb" providerId="ADAL" clId="{BEDE0868-8F10-4D3A-BED0-ED1727F735FD}" dt="2022-11-13T13:42:34.235" v="197"/>
          <ac:picMkLst>
            <pc:docMk/>
            <pc:sldMk cId="26282463" sldId="782"/>
            <ac:picMk id="5" creationId="{EBEBB768-DE6B-02BB-16E9-2FF9EEC9EF42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5.492" v="198"/>
        <pc:sldMkLst>
          <pc:docMk/>
          <pc:sldMk cId="3774912332" sldId="783"/>
        </pc:sldMkLst>
        <pc:picChg chg="add mod">
          <ac:chgData name="Alshihayb, Talal Saleh" userId="7963d262-8874-472d-9935-1faf07e635eb" providerId="ADAL" clId="{BEDE0868-8F10-4D3A-BED0-ED1727F735FD}" dt="2022-11-13T13:42:35.492" v="198"/>
          <ac:picMkLst>
            <pc:docMk/>
            <pc:sldMk cId="3774912332" sldId="783"/>
            <ac:picMk id="4" creationId="{1CA9C7D0-212E-DF12-C0A8-1B4248C08B37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2.003" v="203"/>
        <pc:sldMkLst>
          <pc:docMk/>
          <pc:sldMk cId="2898788625" sldId="784"/>
        </pc:sldMkLst>
        <pc:picChg chg="add mod">
          <ac:chgData name="Alshihayb, Talal Saleh" userId="7963d262-8874-472d-9935-1faf07e635eb" providerId="ADAL" clId="{BEDE0868-8F10-4D3A-BED0-ED1727F735FD}" dt="2022-11-13T13:42:42.003" v="203"/>
          <ac:picMkLst>
            <pc:docMk/>
            <pc:sldMk cId="2898788625" sldId="784"/>
            <ac:picMk id="3" creationId="{7A872380-17B7-EDDF-2C2E-65DB3C73425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8.991" v="201"/>
        <pc:sldMkLst>
          <pc:docMk/>
          <pc:sldMk cId="1650453132" sldId="785"/>
        </pc:sldMkLst>
        <pc:picChg chg="add mod">
          <ac:chgData name="Alshihayb, Talal Saleh" userId="7963d262-8874-472d-9935-1faf07e635eb" providerId="ADAL" clId="{BEDE0868-8F10-4D3A-BED0-ED1727F735FD}" dt="2022-11-13T13:42:38.991" v="201"/>
          <ac:picMkLst>
            <pc:docMk/>
            <pc:sldMk cId="1650453132" sldId="785"/>
            <ac:picMk id="3" creationId="{2BA923BB-3B15-D9B4-ACE3-51E2C1C0507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0.733" v="202"/>
        <pc:sldMkLst>
          <pc:docMk/>
          <pc:sldMk cId="2687240787" sldId="786"/>
        </pc:sldMkLst>
        <pc:picChg chg="add mod">
          <ac:chgData name="Alshihayb, Talal Saleh" userId="7963d262-8874-472d-9935-1faf07e635eb" providerId="ADAL" clId="{BEDE0868-8F10-4D3A-BED0-ED1727F735FD}" dt="2022-11-13T13:42:40.733" v="202"/>
          <ac:picMkLst>
            <pc:docMk/>
            <pc:sldMk cId="2687240787" sldId="786"/>
            <ac:picMk id="3" creationId="{FEAF8BA4-9BC9-C1A6-167A-26950AA4EEF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8.567" v="208"/>
        <pc:sldMkLst>
          <pc:docMk/>
          <pc:sldMk cId="3556212639" sldId="787"/>
        </pc:sldMkLst>
        <pc:picChg chg="add mod">
          <ac:chgData name="Alshihayb, Talal Saleh" userId="7963d262-8874-472d-9935-1faf07e635eb" providerId="ADAL" clId="{BEDE0868-8F10-4D3A-BED0-ED1727F735FD}" dt="2022-11-13T13:42:48.567" v="208"/>
          <ac:picMkLst>
            <pc:docMk/>
            <pc:sldMk cId="3556212639" sldId="787"/>
            <ac:picMk id="2" creationId="{867C15BE-78C2-12F8-8F2E-DE661AD5A597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3.643" v="212"/>
        <pc:sldMkLst>
          <pc:docMk/>
          <pc:sldMk cId="1983927481" sldId="788"/>
        </pc:sldMkLst>
        <pc:picChg chg="add mod">
          <ac:chgData name="Alshihayb, Talal Saleh" userId="7963d262-8874-472d-9935-1faf07e635eb" providerId="ADAL" clId="{BEDE0868-8F10-4D3A-BED0-ED1727F735FD}" dt="2022-11-13T13:42:53.643" v="212"/>
          <ac:picMkLst>
            <pc:docMk/>
            <pc:sldMk cId="1983927481" sldId="788"/>
            <ac:picMk id="3" creationId="{293929DB-65EC-285D-AE54-4DE07C7CBAA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4.719" v="213"/>
        <pc:sldMkLst>
          <pc:docMk/>
          <pc:sldMk cId="2660736835" sldId="789"/>
        </pc:sldMkLst>
        <pc:picChg chg="add mod">
          <ac:chgData name="Alshihayb, Talal Saleh" userId="7963d262-8874-472d-9935-1faf07e635eb" providerId="ADAL" clId="{BEDE0868-8F10-4D3A-BED0-ED1727F735FD}" dt="2022-11-13T13:42:54.719" v="213"/>
          <ac:picMkLst>
            <pc:docMk/>
            <pc:sldMk cId="2660736835" sldId="789"/>
            <ac:picMk id="3" creationId="{F4124F5D-D8BA-2E5F-A08C-D1B051F00028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5.978" v="206"/>
        <pc:sldMkLst>
          <pc:docMk/>
          <pc:sldMk cId="1865585803" sldId="790"/>
        </pc:sldMkLst>
        <pc:picChg chg="add mod">
          <ac:chgData name="Alshihayb, Talal Saleh" userId="7963d262-8874-472d-9935-1faf07e635eb" providerId="ADAL" clId="{BEDE0868-8F10-4D3A-BED0-ED1727F735FD}" dt="2022-11-13T13:42:45.978" v="206"/>
          <ac:picMkLst>
            <pc:docMk/>
            <pc:sldMk cId="1865585803" sldId="790"/>
            <ac:picMk id="4" creationId="{1B6E7780-F397-1EA8-9316-E326DEE8A121}"/>
          </ac:picMkLst>
        </pc:picChg>
      </pc:sldChg>
      <pc:sldChg chg="addSp modSp add ord">
        <pc:chgData name="Alshihayb, Talal Saleh" userId="7963d262-8874-472d-9935-1faf07e635eb" providerId="ADAL" clId="{BEDE0868-8F10-4D3A-BED0-ED1727F735FD}" dt="2022-11-13T13:43:30.097" v="231"/>
        <pc:sldMkLst>
          <pc:docMk/>
          <pc:sldMk cId="2106088945" sldId="796"/>
        </pc:sldMkLst>
        <pc:picChg chg="add mod">
          <ac:chgData name="Alshihayb, Talal Saleh" userId="7963d262-8874-472d-9935-1faf07e635eb" providerId="ADAL" clId="{BEDE0868-8F10-4D3A-BED0-ED1727F735FD}" dt="2022-11-13T13:43:30.097" v="231"/>
          <ac:picMkLst>
            <pc:docMk/>
            <pc:sldMk cId="2106088945" sldId="796"/>
            <ac:picMk id="2" creationId="{D78B5B8C-EEE1-BD24-268B-80032B835A9B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19.556" v="185"/>
        <pc:sldMkLst>
          <pc:docMk/>
          <pc:sldMk cId="3353480415" sldId="799"/>
        </pc:sldMkLst>
        <pc:picChg chg="add mod">
          <ac:chgData name="Alshihayb, Talal Saleh" userId="7963d262-8874-472d-9935-1faf07e635eb" providerId="ADAL" clId="{BEDE0868-8F10-4D3A-BED0-ED1727F735FD}" dt="2022-11-13T13:42:19.556" v="185"/>
          <ac:picMkLst>
            <pc:docMk/>
            <pc:sldMk cId="3353480415" sldId="799"/>
            <ac:picMk id="8" creationId="{88657E2F-2283-6D5C-5FC5-284B3C5170DF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6.242" v="214"/>
        <pc:sldMkLst>
          <pc:docMk/>
          <pc:sldMk cId="2478664179" sldId="802"/>
        </pc:sldMkLst>
        <pc:picChg chg="add mod">
          <ac:chgData name="Alshihayb, Talal Saleh" userId="7963d262-8874-472d-9935-1faf07e635eb" providerId="ADAL" clId="{BEDE0868-8F10-4D3A-BED0-ED1727F735FD}" dt="2022-11-13T13:42:56.242" v="214"/>
          <ac:picMkLst>
            <pc:docMk/>
            <pc:sldMk cId="2478664179" sldId="802"/>
            <ac:picMk id="4" creationId="{C6731D5E-F1FC-AD28-A9DC-F6BDE37C00ED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26:59.452" v="4" actId="47"/>
        <pc:sldMkLst>
          <pc:docMk/>
          <pc:sldMk cId="1351432816" sldId="806"/>
        </pc:sldMkLst>
      </pc:sldChg>
      <pc:sldChg chg="addSp modSp add">
        <pc:chgData name="Alshihayb, Talal Saleh" userId="7963d262-8874-472d-9935-1faf07e635eb" providerId="ADAL" clId="{BEDE0868-8F10-4D3A-BED0-ED1727F735FD}" dt="2022-11-13T13:42:21.190" v="186"/>
        <pc:sldMkLst>
          <pc:docMk/>
          <pc:sldMk cId="1054013014" sldId="807"/>
        </pc:sldMkLst>
        <pc:picChg chg="add mod">
          <ac:chgData name="Alshihayb, Talal Saleh" userId="7963d262-8874-472d-9935-1faf07e635eb" providerId="ADAL" clId="{BEDE0868-8F10-4D3A-BED0-ED1727F735FD}" dt="2022-11-13T13:42:21.190" v="186"/>
          <ac:picMkLst>
            <pc:docMk/>
            <pc:sldMk cId="1054013014" sldId="807"/>
            <ac:picMk id="3" creationId="{75E5A145-EB53-C84C-58B0-3F31864FB181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6.417" v="199"/>
        <pc:sldMkLst>
          <pc:docMk/>
          <pc:sldMk cId="1742775323" sldId="808"/>
        </pc:sldMkLst>
        <pc:picChg chg="add mod">
          <ac:chgData name="Alshihayb, Talal Saleh" userId="7963d262-8874-472d-9935-1faf07e635eb" providerId="ADAL" clId="{BEDE0868-8F10-4D3A-BED0-ED1727F735FD}" dt="2022-11-13T13:42:36.417" v="199"/>
          <ac:picMkLst>
            <pc:docMk/>
            <pc:sldMk cId="1742775323" sldId="808"/>
            <ac:picMk id="7" creationId="{F3E05A9C-7EAE-E1DC-907A-9D078FC1CE7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3.417" v="204"/>
        <pc:sldMkLst>
          <pc:docMk/>
          <pc:sldMk cId="998974903" sldId="809"/>
        </pc:sldMkLst>
        <pc:picChg chg="add mod">
          <ac:chgData name="Alshihayb, Talal Saleh" userId="7963d262-8874-472d-9935-1faf07e635eb" providerId="ADAL" clId="{BEDE0868-8F10-4D3A-BED0-ED1727F735FD}" dt="2022-11-13T13:42:43.417" v="204"/>
          <ac:picMkLst>
            <pc:docMk/>
            <pc:sldMk cId="998974903" sldId="809"/>
            <ac:picMk id="3" creationId="{49287E34-731F-1880-0FE0-1918B5882A50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2.366" v="211"/>
        <pc:sldMkLst>
          <pc:docMk/>
          <pc:sldMk cId="1040931824" sldId="810"/>
        </pc:sldMkLst>
        <pc:picChg chg="add mod">
          <ac:chgData name="Alshihayb, Talal Saleh" userId="7963d262-8874-472d-9935-1faf07e635eb" providerId="ADAL" clId="{BEDE0868-8F10-4D3A-BED0-ED1727F735FD}" dt="2022-11-13T13:42:52.366" v="211"/>
          <ac:picMkLst>
            <pc:docMk/>
            <pc:sldMk cId="1040931824" sldId="810"/>
            <ac:picMk id="4" creationId="{CF0342B1-DA16-DD82-36CE-E41075B377B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16.269" v="224"/>
        <pc:sldMkLst>
          <pc:docMk/>
          <pc:sldMk cId="1609656202" sldId="811"/>
        </pc:sldMkLst>
        <pc:picChg chg="add mod">
          <ac:chgData name="Alshihayb, Talal Saleh" userId="7963d262-8874-472d-9935-1faf07e635eb" providerId="ADAL" clId="{BEDE0868-8F10-4D3A-BED0-ED1727F735FD}" dt="2022-11-13T13:43:16.269" v="224"/>
          <ac:picMkLst>
            <pc:docMk/>
            <pc:sldMk cId="1609656202" sldId="811"/>
            <ac:picMk id="4" creationId="{38183309-ED35-C8A2-7020-886FA8927183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18.940" v="225"/>
        <pc:sldMkLst>
          <pc:docMk/>
          <pc:sldMk cId="641595736" sldId="812"/>
        </pc:sldMkLst>
        <pc:picChg chg="add mod">
          <ac:chgData name="Alshihayb, Talal Saleh" userId="7963d262-8874-472d-9935-1faf07e635eb" providerId="ADAL" clId="{BEDE0868-8F10-4D3A-BED0-ED1727F735FD}" dt="2022-11-13T13:43:18.940" v="225"/>
          <ac:picMkLst>
            <pc:docMk/>
            <pc:sldMk cId="641595736" sldId="812"/>
            <ac:picMk id="4" creationId="{2F6E1431-5739-629C-B5D7-6963E9FA755F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47.949" v="159"/>
        <pc:sldMkLst>
          <pc:docMk/>
          <pc:sldMk cId="658708240" sldId="813"/>
        </pc:sldMkLst>
        <pc:picChg chg="add mod">
          <ac:chgData name="Alshihayb, Talal Saleh" userId="7963d262-8874-472d-9935-1faf07e635eb" providerId="ADAL" clId="{BEDE0868-8F10-4D3A-BED0-ED1727F735FD}" dt="2022-11-13T13:41:47.949" v="159"/>
          <ac:picMkLst>
            <pc:docMk/>
            <pc:sldMk cId="658708240" sldId="813"/>
            <ac:picMk id="2" creationId="{947E8100-1AB7-2FBF-7379-0E45BB32A14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4.640" v="205"/>
        <pc:sldMkLst>
          <pc:docMk/>
          <pc:sldMk cId="2676700650" sldId="814"/>
        </pc:sldMkLst>
        <pc:picChg chg="add mod">
          <ac:chgData name="Alshihayb, Talal Saleh" userId="7963d262-8874-472d-9935-1faf07e635eb" providerId="ADAL" clId="{BEDE0868-8F10-4D3A-BED0-ED1727F735FD}" dt="2022-11-13T13:42:44.640" v="205"/>
          <ac:picMkLst>
            <pc:docMk/>
            <pc:sldMk cId="2676700650" sldId="814"/>
            <ac:picMk id="2" creationId="{90EF2981-77A3-231A-F401-49C03CB3C256}"/>
          </ac:picMkLst>
        </pc:picChg>
      </pc:sldChg>
      <pc:sldChg chg="add del">
        <pc:chgData name="Alshihayb, Talal Saleh" userId="7963d262-8874-472d-9935-1faf07e635eb" providerId="ADAL" clId="{BEDE0868-8F10-4D3A-BED0-ED1727F735FD}" dt="2022-11-13T13:26:45.226" v="3" actId="47"/>
        <pc:sldMkLst>
          <pc:docMk/>
          <pc:sldMk cId="1738197515" sldId="815"/>
        </pc:sldMkLst>
      </pc:sldChg>
      <pc:sldChg chg="add del">
        <pc:chgData name="Alshihayb, Talal Saleh" userId="7963d262-8874-472d-9935-1faf07e635eb" providerId="ADAL" clId="{BEDE0868-8F10-4D3A-BED0-ED1727F735FD}" dt="2022-11-13T13:28:02.234" v="5" actId="47"/>
        <pc:sldMkLst>
          <pc:docMk/>
          <pc:sldMk cId="594571213" sldId="816"/>
        </pc:sldMkLst>
      </pc:sldChg>
      <pc:sldChg chg="add del">
        <pc:chgData name="Alshihayb, Talal Saleh" userId="7963d262-8874-472d-9935-1faf07e635eb" providerId="ADAL" clId="{BEDE0868-8F10-4D3A-BED0-ED1727F735FD}" dt="2022-11-13T13:26:19.873" v="1" actId="47"/>
        <pc:sldMkLst>
          <pc:docMk/>
          <pc:sldMk cId="1542273084" sldId="817"/>
        </pc:sldMkLst>
      </pc:sldChg>
      <pc:sldChg chg="add del">
        <pc:chgData name="Alshihayb, Talal Saleh" userId="7963d262-8874-472d-9935-1faf07e635eb" providerId="ADAL" clId="{BEDE0868-8F10-4D3A-BED0-ED1727F735FD}" dt="2022-11-13T13:26:38.838" v="2" actId="47"/>
        <pc:sldMkLst>
          <pc:docMk/>
          <pc:sldMk cId="878984932" sldId="818"/>
        </pc:sldMkLst>
      </pc:sldChg>
      <pc:sldChg chg="addSp modSp add">
        <pc:chgData name="Alshihayb, Talal Saleh" userId="7963d262-8874-472d-9935-1faf07e635eb" providerId="ADAL" clId="{BEDE0868-8F10-4D3A-BED0-ED1727F735FD}" dt="2022-11-13T13:42:47.294" v="207"/>
        <pc:sldMkLst>
          <pc:docMk/>
          <pc:sldMk cId="2558439024" sldId="819"/>
        </pc:sldMkLst>
        <pc:picChg chg="add mod">
          <ac:chgData name="Alshihayb, Talal Saleh" userId="7963d262-8874-472d-9935-1faf07e635eb" providerId="ADAL" clId="{BEDE0868-8F10-4D3A-BED0-ED1727F735FD}" dt="2022-11-13T13:42:47.294" v="207"/>
          <ac:picMkLst>
            <pc:docMk/>
            <pc:sldMk cId="2558439024" sldId="819"/>
            <ac:picMk id="5" creationId="{549C8C3C-EA0C-93EE-5942-B37E6059576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7.113" v="215"/>
        <pc:sldMkLst>
          <pc:docMk/>
          <pc:sldMk cId="821161582" sldId="820"/>
        </pc:sldMkLst>
        <pc:picChg chg="add mod">
          <ac:chgData name="Alshihayb, Talal Saleh" userId="7963d262-8874-472d-9935-1faf07e635eb" providerId="ADAL" clId="{BEDE0868-8F10-4D3A-BED0-ED1727F735FD}" dt="2022-11-13T13:42:57.113" v="215"/>
          <ac:picMkLst>
            <pc:docMk/>
            <pc:sldMk cId="821161582" sldId="820"/>
            <ac:picMk id="5" creationId="{3D532E19-EC87-4BAF-9116-08943DFE1A2A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22.111" v="227"/>
        <pc:sldMkLst>
          <pc:docMk/>
          <pc:sldMk cId="2894449445" sldId="821"/>
        </pc:sldMkLst>
        <pc:picChg chg="add mod">
          <ac:chgData name="Alshihayb, Talal Saleh" userId="7963d262-8874-472d-9935-1faf07e635eb" providerId="ADAL" clId="{BEDE0868-8F10-4D3A-BED0-ED1727F735FD}" dt="2022-11-13T13:43:22.111" v="227"/>
          <ac:picMkLst>
            <pc:docMk/>
            <pc:sldMk cId="2894449445" sldId="821"/>
            <ac:picMk id="5" creationId="{DA5AF530-4E34-63C2-77DF-EC56F0698A3F}"/>
          </ac:picMkLst>
        </pc:picChg>
      </pc:sldChg>
      <pc:sldChg chg="addSp modSp add mod">
        <pc:chgData name="Alshihayb, Talal Saleh" userId="7963d262-8874-472d-9935-1faf07e635eb" providerId="ADAL" clId="{BEDE0868-8F10-4D3A-BED0-ED1727F735FD}" dt="2022-11-13T13:43:13.791" v="223" actId="1076"/>
        <pc:sldMkLst>
          <pc:docMk/>
          <pc:sldMk cId="2572721677" sldId="822"/>
        </pc:sldMkLst>
        <pc:spChg chg="mod">
          <ac:chgData name="Alshihayb, Talal Saleh" userId="7963d262-8874-472d-9935-1faf07e635eb" providerId="ADAL" clId="{BEDE0868-8F10-4D3A-BED0-ED1727F735FD}" dt="2022-11-13T13:43:13.791" v="223" actId="1076"/>
          <ac:spMkLst>
            <pc:docMk/>
            <pc:sldMk cId="2572721677" sldId="822"/>
            <ac:spMk id="47" creationId="{28AE7199-A631-42AF-9330-A799622E160E}"/>
          </ac:spMkLst>
        </pc:spChg>
        <pc:grpChg chg="mod">
          <ac:chgData name="Alshihayb, Talal Saleh" userId="7963d262-8874-472d-9935-1faf07e635eb" providerId="ADAL" clId="{BEDE0868-8F10-4D3A-BED0-ED1727F735FD}" dt="2022-11-13T13:43:13.791" v="223" actId="1076"/>
          <ac:grpSpMkLst>
            <pc:docMk/>
            <pc:sldMk cId="2572721677" sldId="822"/>
            <ac:grpSpMk id="42" creationId="{38AE715F-886E-4619-B0B4-A9C4E1C036D7}"/>
          </ac:grpSpMkLst>
        </pc:grpChg>
        <pc:picChg chg="add mod">
          <ac:chgData name="Alshihayb, Talal Saleh" userId="7963d262-8874-472d-9935-1faf07e635eb" providerId="ADAL" clId="{BEDE0868-8F10-4D3A-BED0-ED1727F735FD}" dt="2022-11-13T13:43:06.750" v="222"/>
          <ac:picMkLst>
            <pc:docMk/>
            <pc:sldMk cId="2572721677" sldId="822"/>
            <ac:picMk id="4" creationId="{D25BB784-7900-146E-3BFE-334CB5E50C5A}"/>
          </ac:picMkLst>
        </pc:picChg>
        <pc:picChg chg="mod">
          <ac:chgData name="Alshihayb, Talal Saleh" userId="7963d262-8874-472d-9935-1faf07e635eb" providerId="ADAL" clId="{BEDE0868-8F10-4D3A-BED0-ED1727F735FD}" dt="2022-11-13T13:43:13.791" v="223" actId="1076"/>
          <ac:picMkLst>
            <pc:docMk/>
            <pc:sldMk cId="2572721677" sldId="822"/>
            <ac:picMk id="46" creationId="{ABDCD9C9-FE1A-43F4-8EC2-F19F050388D7}"/>
          </ac:picMkLst>
        </pc:picChg>
        <pc:cxnChg chg="mod">
          <ac:chgData name="Alshihayb, Talal Saleh" userId="7963d262-8874-472d-9935-1faf07e635eb" providerId="ADAL" clId="{BEDE0868-8F10-4D3A-BED0-ED1727F735FD}" dt="2022-11-13T13:43:13.791" v="223" actId="1076"/>
          <ac:cxnSpMkLst>
            <pc:docMk/>
            <pc:sldMk cId="2572721677" sldId="822"/>
            <ac:cxnSpMk id="41" creationId="{40D8EF1A-A71C-4D10-BF95-4F6A0B004850}"/>
          </ac:cxnSpMkLst>
        </pc:cxnChg>
      </pc:sldChg>
      <pc:sldChg chg="addSp modSp add">
        <pc:chgData name="Alshihayb, Talal Saleh" userId="7963d262-8874-472d-9935-1faf07e635eb" providerId="ADAL" clId="{BEDE0868-8F10-4D3A-BED0-ED1727F735FD}" dt="2022-11-13T13:43:20.306" v="226"/>
        <pc:sldMkLst>
          <pc:docMk/>
          <pc:sldMk cId="3871431201" sldId="823"/>
        </pc:sldMkLst>
        <pc:picChg chg="add mod">
          <ac:chgData name="Alshihayb, Talal Saleh" userId="7963d262-8874-472d-9935-1faf07e635eb" providerId="ADAL" clId="{BEDE0868-8F10-4D3A-BED0-ED1727F735FD}" dt="2022-11-13T13:43:20.306" v="226"/>
          <ac:picMkLst>
            <pc:docMk/>
            <pc:sldMk cId="3871431201" sldId="823"/>
            <ac:picMk id="4" creationId="{714C6072-C5FF-8FC7-3F96-02701828BC0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3:23.424" v="228"/>
        <pc:sldMkLst>
          <pc:docMk/>
          <pc:sldMk cId="3141442668" sldId="824"/>
        </pc:sldMkLst>
        <pc:picChg chg="add mod">
          <ac:chgData name="Alshihayb, Talal Saleh" userId="7963d262-8874-472d-9935-1faf07e635eb" providerId="ADAL" clId="{BEDE0868-8F10-4D3A-BED0-ED1727F735FD}" dt="2022-11-13T13:43:23.424" v="228"/>
          <ac:picMkLst>
            <pc:docMk/>
            <pc:sldMk cId="3141442668" sldId="824"/>
            <ac:picMk id="2" creationId="{917BCAC0-DC7A-485E-7448-D2E95084FCA2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45.827" v="158"/>
        <pc:sldMkLst>
          <pc:docMk/>
          <pc:sldMk cId="1075192281" sldId="825"/>
        </pc:sldMkLst>
        <pc:picChg chg="add mod">
          <ac:chgData name="Alshihayb, Talal Saleh" userId="7963d262-8874-472d-9935-1faf07e635eb" providerId="ADAL" clId="{BEDE0868-8F10-4D3A-BED0-ED1727F735FD}" dt="2022-11-13T13:41:45.827" v="158"/>
          <ac:picMkLst>
            <pc:docMk/>
            <pc:sldMk cId="1075192281" sldId="825"/>
            <ac:picMk id="2" creationId="{59F2D6E9-2B8F-ED79-4CDD-FCA537531B89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1:50.240" v="161"/>
        <pc:sldMkLst>
          <pc:docMk/>
          <pc:sldMk cId="3197966905" sldId="826"/>
        </pc:sldMkLst>
        <pc:picChg chg="add mod">
          <ac:chgData name="Alshihayb, Talal Saleh" userId="7963d262-8874-472d-9935-1faf07e635eb" providerId="ADAL" clId="{BEDE0868-8F10-4D3A-BED0-ED1727F735FD}" dt="2022-11-13T13:41:50.240" v="161"/>
          <ac:picMkLst>
            <pc:docMk/>
            <pc:sldMk cId="3197966905" sldId="826"/>
            <ac:picMk id="5" creationId="{ACFE6573-B25F-A17B-3F09-B400BC41EAAC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28.721" v="192"/>
        <pc:sldMkLst>
          <pc:docMk/>
          <pc:sldMk cId="753765256" sldId="827"/>
        </pc:sldMkLst>
        <pc:picChg chg="add mod">
          <ac:chgData name="Alshihayb, Talal Saleh" userId="7963d262-8874-472d-9935-1faf07e635eb" providerId="ADAL" clId="{BEDE0868-8F10-4D3A-BED0-ED1727F735FD}" dt="2022-11-13T13:42:28.721" v="192"/>
          <ac:picMkLst>
            <pc:docMk/>
            <pc:sldMk cId="753765256" sldId="827"/>
            <ac:picMk id="4" creationId="{356B97B4-8618-5BDD-5109-6668DAEB182E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31.095" v="194"/>
        <pc:sldMkLst>
          <pc:docMk/>
          <pc:sldMk cId="3790235713" sldId="828"/>
        </pc:sldMkLst>
        <pc:picChg chg="add mod">
          <ac:chgData name="Alshihayb, Talal Saleh" userId="7963d262-8874-472d-9935-1faf07e635eb" providerId="ADAL" clId="{BEDE0868-8F10-4D3A-BED0-ED1727F735FD}" dt="2022-11-13T13:42:31.095" v="194"/>
          <ac:picMkLst>
            <pc:docMk/>
            <pc:sldMk cId="3790235713" sldId="828"/>
            <ac:picMk id="3" creationId="{F5A91C4A-B5C9-657F-D775-DCC7E62200A4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49.620" v="209"/>
        <pc:sldMkLst>
          <pc:docMk/>
          <pc:sldMk cId="725590140" sldId="829"/>
        </pc:sldMkLst>
        <pc:picChg chg="add mod">
          <ac:chgData name="Alshihayb, Talal Saleh" userId="7963d262-8874-472d-9935-1faf07e635eb" providerId="ADAL" clId="{BEDE0868-8F10-4D3A-BED0-ED1727F735FD}" dt="2022-11-13T13:42:49.620" v="209"/>
          <ac:picMkLst>
            <pc:docMk/>
            <pc:sldMk cId="725590140" sldId="829"/>
            <ac:picMk id="3" creationId="{61AA8A23-B044-488F-0D94-F7AB99466970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1.005" v="210"/>
        <pc:sldMkLst>
          <pc:docMk/>
          <pc:sldMk cId="422443936" sldId="830"/>
        </pc:sldMkLst>
        <pc:picChg chg="add mod">
          <ac:chgData name="Alshihayb, Talal Saleh" userId="7963d262-8874-472d-9935-1faf07e635eb" providerId="ADAL" clId="{BEDE0868-8F10-4D3A-BED0-ED1727F735FD}" dt="2022-11-13T13:42:51.005" v="210"/>
          <ac:picMkLst>
            <pc:docMk/>
            <pc:sldMk cId="422443936" sldId="830"/>
            <ac:picMk id="3" creationId="{77B48CF7-8129-1B1A-8EEA-8E672419147A}"/>
          </ac:picMkLst>
        </pc:picChg>
      </pc:sldChg>
      <pc:sldChg chg="addSp modSp add">
        <pc:chgData name="Alshihayb, Talal Saleh" userId="7963d262-8874-472d-9935-1faf07e635eb" providerId="ADAL" clId="{BEDE0868-8F10-4D3A-BED0-ED1727F735FD}" dt="2022-11-13T13:42:59.178" v="217"/>
        <pc:sldMkLst>
          <pc:docMk/>
          <pc:sldMk cId="708247821" sldId="831"/>
        </pc:sldMkLst>
        <pc:picChg chg="add mod">
          <ac:chgData name="Alshihayb, Talal Saleh" userId="7963d262-8874-472d-9935-1faf07e635eb" providerId="ADAL" clId="{BEDE0868-8F10-4D3A-BED0-ED1727F735FD}" dt="2022-11-13T13:42:59.178" v="217"/>
          <ac:picMkLst>
            <pc:docMk/>
            <pc:sldMk cId="708247821" sldId="831"/>
            <ac:picMk id="3" creationId="{93692BAF-A28B-D4AE-1982-C8F6B31CD24E}"/>
          </ac:picMkLst>
        </pc:picChg>
      </pc:sldChg>
      <pc:sldChg chg="addSp delSp modSp add mod">
        <pc:chgData name="Alshihayb, Talal Saleh" userId="7963d262-8874-472d-9935-1faf07e635eb" providerId="ADAL" clId="{BEDE0868-8F10-4D3A-BED0-ED1727F735FD}" dt="2022-11-13T13:44:25.284" v="235"/>
        <pc:sldMkLst>
          <pc:docMk/>
          <pc:sldMk cId="3946909452" sldId="832"/>
        </pc:sldMkLst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2" creationId="{0ACCA233-221E-B425-B076-39024D963328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3" creationId="{2AF5EAA1-5C60-0031-30A6-88CD3FC90B5D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4" creationId="{6825FB12-341B-3AE7-81F3-4A97E26FA42F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5" creationId="{4CAA0460-F506-709F-87F9-E68E3CAAE10E}"/>
          </ac:spMkLst>
        </pc:spChg>
        <pc:spChg chg="del">
          <ac:chgData name="Alshihayb, Talal Saleh" userId="7963d262-8874-472d-9935-1faf07e635eb" providerId="ADAL" clId="{BEDE0868-8F10-4D3A-BED0-ED1727F735FD}" dt="2022-11-13T13:44:15.054" v="232" actId="478"/>
          <ac:spMkLst>
            <pc:docMk/>
            <pc:sldMk cId="3946909452" sldId="832"/>
            <ac:spMk id="8" creationId="{05BB3BDB-2298-C3EE-4D77-A589A4F185E7}"/>
          </ac:spMkLst>
        </pc:spChg>
        <pc:spChg chg="del">
          <ac:chgData name="Alshihayb, Talal Saleh" userId="7963d262-8874-472d-9935-1faf07e635eb" providerId="ADAL" clId="{BEDE0868-8F10-4D3A-BED0-ED1727F735FD}" dt="2022-11-13T13:44:17.453" v="233" actId="478"/>
          <ac:spMkLst>
            <pc:docMk/>
            <pc:sldMk cId="3946909452" sldId="832"/>
            <ac:spMk id="9" creationId="{632263DC-E055-C04B-01F8-F424E1FF4F50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0" creationId="{F4B1EF22-8D6E-4FFC-41A9-21333E5F1F11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1" creationId="{648F9B07-CF10-C56B-BE70-9CB0E2F15E50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2" creationId="{03495E77-7E65-A7E7-D588-7D415F94F2FC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3" creationId="{77BB41A3-9602-1F5E-22F5-5C6833028B7D}"/>
          </ac:spMkLst>
        </pc:spChg>
        <pc:spChg chg="add del mod">
          <ac:chgData name="Alshihayb, Talal Saleh" userId="7963d262-8874-472d-9935-1faf07e635eb" providerId="ADAL" clId="{BEDE0868-8F10-4D3A-BED0-ED1727F735FD}" dt="2022-11-13T13:38:37.959" v="124"/>
          <ac:spMkLst>
            <pc:docMk/>
            <pc:sldMk cId="3946909452" sldId="832"/>
            <ac:spMk id="14" creationId="{E4E7EA97-1842-BD22-01A9-44218EFF10E3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5" creationId="{3DCA7994-F6BE-35CC-B60C-3DA4E2E96F68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6" creationId="{7C3695F2-92A9-00A8-03DA-4257ECACA253}"/>
          </ac:spMkLst>
        </pc:spChg>
        <pc:spChg chg="add del mod">
          <ac:chgData name="Alshihayb, Talal Saleh" userId="7963d262-8874-472d-9935-1faf07e635eb" providerId="ADAL" clId="{BEDE0868-8F10-4D3A-BED0-ED1727F735FD}" dt="2022-11-13T13:38:58.999" v="131"/>
          <ac:spMkLst>
            <pc:docMk/>
            <pc:sldMk cId="3946909452" sldId="832"/>
            <ac:spMk id="17" creationId="{6D0EF883-AB81-1ADA-640E-3CBA2E76B41F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8" creationId="{DF4A8222-CBA1-0002-7F45-1143B42D94DC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19" creationId="{9A43B302-5FA9-D5BC-55CC-15EB5E4ED817}"/>
          </ac:spMkLst>
        </pc:spChg>
        <pc:spChg chg="add del mod">
          <ac:chgData name="Alshihayb, Talal Saleh" userId="7963d262-8874-472d-9935-1faf07e635eb" providerId="ADAL" clId="{BEDE0868-8F10-4D3A-BED0-ED1727F735FD}" dt="2022-11-13T13:39:18.181" v="139"/>
          <ac:spMkLst>
            <pc:docMk/>
            <pc:sldMk cId="3946909452" sldId="832"/>
            <ac:spMk id="20" creationId="{B28BC4AD-5399-D4C9-2D3F-5148AB382890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21" creationId="{09F85C97-847D-9C9A-E4A1-31CCB2707DD5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22" creationId="{F5CE78CD-0F7A-6A0E-3E90-F9FCE81D14B2}"/>
          </ac:spMkLst>
        </pc:spChg>
        <pc:spChg chg="add mod">
          <ac:chgData name="Alshihayb, Talal Saleh" userId="7963d262-8874-472d-9935-1faf07e635eb" providerId="ADAL" clId="{BEDE0868-8F10-4D3A-BED0-ED1727F735FD}" dt="2022-11-13T13:44:23.937" v="234" actId="1076"/>
          <ac:spMkLst>
            <pc:docMk/>
            <pc:sldMk cId="3946909452" sldId="832"/>
            <ac:spMk id="23" creationId="{ADAA7DCB-8EBD-A83B-C710-FDB140CD7DA1}"/>
          </ac:spMkLst>
        </pc:spChg>
        <pc:picChg chg="mod">
          <ac:chgData name="Alshihayb, Talal Saleh" userId="7963d262-8874-472d-9935-1faf07e635eb" providerId="ADAL" clId="{BEDE0868-8F10-4D3A-BED0-ED1727F735FD}" dt="2022-11-13T13:44:23.937" v="234" actId="1076"/>
          <ac:picMkLst>
            <pc:docMk/>
            <pc:sldMk cId="3946909452" sldId="832"/>
            <ac:picMk id="6" creationId="{DBA0CF7A-09EA-3A33-2CE5-6D817A43F564}"/>
          </ac:picMkLst>
        </pc:picChg>
        <pc:picChg chg="mod">
          <ac:chgData name="Alshihayb, Talal Saleh" userId="7963d262-8874-472d-9935-1faf07e635eb" providerId="ADAL" clId="{BEDE0868-8F10-4D3A-BED0-ED1727F735FD}" dt="2022-11-13T13:44:23.937" v="234" actId="1076"/>
          <ac:picMkLst>
            <pc:docMk/>
            <pc:sldMk cId="3946909452" sldId="832"/>
            <ac:picMk id="7" creationId="{03BBC6CB-BF0E-EA23-C5E0-18E67ED212D3}"/>
          </ac:picMkLst>
        </pc:picChg>
        <pc:picChg chg="add del mod">
          <ac:chgData name="Alshihayb, Talal Saleh" userId="7963d262-8874-472d-9935-1faf07e635eb" providerId="ADAL" clId="{BEDE0868-8F10-4D3A-BED0-ED1727F735FD}" dt="2022-11-13T13:42:12.872" v="182" actId="478"/>
          <ac:picMkLst>
            <pc:docMk/>
            <pc:sldMk cId="3946909452" sldId="832"/>
            <ac:picMk id="24" creationId="{157E0F34-0FE3-9C52-15A8-0D73517C75AE}"/>
          </ac:picMkLst>
        </pc:picChg>
        <pc:picChg chg="add mod">
          <ac:chgData name="Alshihayb, Talal Saleh" userId="7963d262-8874-472d-9935-1faf07e635eb" providerId="ADAL" clId="{BEDE0868-8F10-4D3A-BED0-ED1727F735FD}" dt="2022-11-13T13:44:25.284" v="235"/>
          <ac:picMkLst>
            <pc:docMk/>
            <pc:sldMk cId="3946909452" sldId="832"/>
            <ac:picMk id="25" creationId="{6F4A26D0-170C-927A-B9B2-B569C4A2741D}"/>
          </ac:picMkLst>
        </pc:picChg>
      </pc:sldChg>
      <pc:sldChg chg="add">
        <pc:chgData name="Alshihayb, Talal Saleh" userId="7963d262-8874-472d-9935-1faf07e635eb" providerId="ADAL" clId="{BEDE0868-8F10-4D3A-BED0-ED1727F735FD}" dt="2022-12-13T12:33:42.821" v="240"/>
        <pc:sldMkLst>
          <pc:docMk/>
          <pc:sldMk cId="1394719818" sldId="833"/>
        </pc:sldMkLst>
      </pc:sldChg>
    </pc:docChg>
  </pc:docChgLst>
  <pc:docChgLst>
    <pc:chgData name="Dr. Talal Saleh Alshihayb" userId="8b043d94-c3bc-4766-b109-9fc93264eb2d" providerId="ADAL" clId="{BEDE0868-8F10-4D3A-BED0-ED1727F735FD}"/>
    <pc:docChg chg="addSld delSld modSld">
      <pc:chgData name="Dr. Talal Saleh Alshihayb" userId="8b043d94-c3bc-4766-b109-9fc93264eb2d" providerId="ADAL" clId="{BEDE0868-8F10-4D3A-BED0-ED1727F735FD}" dt="2022-12-10T17:40:38.926" v="76"/>
      <pc:docMkLst>
        <pc:docMk/>
      </pc:docMkLst>
      <pc:sldChg chg="modSp add del mod">
        <pc:chgData name="Dr. Talal Saleh Alshihayb" userId="8b043d94-c3bc-4766-b109-9fc93264eb2d" providerId="ADAL" clId="{BEDE0868-8F10-4D3A-BED0-ED1727F735FD}" dt="2022-12-09T12:17:49.452" v="72" actId="47"/>
        <pc:sldMkLst>
          <pc:docMk/>
          <pc:sldMk cId="52424078" sldId="258"/>
        </pc:sldMkLst>
        <pc:spChg chg="mod">
          <ac:chgData name="Dr. Talal Saleh Alshihayb" userId="8b043d94-c3bc-4766-b109-9fc93264eb2d" providerId="ADAL" clId="{BEDE0868-8F10-4D3A-BED0-ED1727F735FD}" dt="2022-12-09T12:17:34.343" v="68" actId="208"/>
          <ac:spMkLst>
            <pc:docMk/>
            <pc:sldMk cId="52424078" sldId="258"/>
            <ac:spMk id="4" creationId="{715D8C31-36FA-4CC6-A22E-CC9498537100}"/>
          </ac:spMkLst>
        </pc:spChg>
        <pc:spChg chg="mod">
          <ac:chgData name="Dr. Talal Saleh Alshihayb" userId="8b043d94-c3bc-4766-b109-9fc93264eb2d" providerId="ADAL" clId="{BEDE0868-8F10-4D3A-BED0-ED1727F735FD}" dt="2022-12-09T12:17:37.693" v="69" actId="208"/>
          <ac:spMkLst>
            <pc:docMk/>
            <pc:sldMk cId="52424078" sldId="258"/>
            <ac:spMk id="7" creationId="{0489D8CD-402D-49F2-8DA5-9DF6BB6D821E}"/>
          </ac:spMkLst>
        </pc:spChg>
        <pc:spChg chg="mod">
          <ac:chgData name="Dr. Talal Saleh Alshihayb" userId="8b043d94-c3bc-4766-b109-9fc93264eb2d" providerId="ADAL" clId="{BEDE0868-8F10-4D3A-BED0-ED1727F735FD}" dt="2022-12-09T12:17:41.528" v="70" actId="208"/>
          <ac:spMkLst>
            <pc:docMk/>
            <pc:sldMk cId="52424078" sldId="258"/>
            <ac:spMk id="8" creationId="{5D8BCBA4-E1C2-4E3E-9FE9-16A9760AE524}"/>
          </ac:spMkLst>
        </pc:spChg>
        <pc:spChg chg="mod">
          <ac:chgData name="Dr. Talal Saleh Alshihayb" userId="8b043d94-c3bc-4766-b109-9fc93264eb2d" providerId="ADAL" clId="{BEDE0868-8F10-4D3A-BED0-ED1727F735FD}" dt="2022-12-09T12:17:45.408" v="71" actId="208"/>
          <ac:spMkLst>
            <pc:docMk/>
            <pc:sldMk cId="52424078" sldId="258"/>
            <ac:spMk id="9" creationId="{F105333F-BDE6-430D-AF50-6D737A0DB73F}"/>
          </ac:spMkLst>
        </pc:spChg>
      </pc:sldChg>
      <pc:sldChg chg="modSp add mod">
        <pc:chgData name="Dr. Talal Saleh Alshihayb" userId="8b043d94-c3bc-4766-b109-9fc93264eb2d" providerId="ADAL" clId="{BEDE0868-8F10-4D3A-BED0-ED1727F735FD}" dt="2022-10-31T12:56:46.582" v="30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BEDE0868-8F10-4D3A-BED0-ED1727F735FD}" dt="2022-10-31T12:56:46.582" v="30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modSp mod">
        <pc:chgData name="Dr. Talal Saleh Alshihayb" userId="8b043d94-c3bc-4766-b109-9fc93264eb2d" providerId="ADAL" clId="{BEDE0868-8F10-4D3A-BED0-ED1727F735FD}" dt="2022-10-31T12:32:06.455" v="23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BEDE0868-8F10-4D3A-BED0-ED1727F735FD}" dt="2022-10-31T12:32:06.455" v="23" actId="20577"/>
          <ac:spMkLst>
            <pc:docMk/>
            <pc:sldMk cId="1929648928" sldId="455"/>
            <ac:spMk id="2" creationId="{8D4D7CA5-E776-45DC-8A6F-61F81BE0ACA9}"/>
          </ac:spMkLst>
        </pc:spChg>
      </pc:sldChg>
      <pc:sldChg chg="modAnim">
        <pc:chgData name="Dr. Talal Saleh Alshihayb" userId="8b043d94-c3bc-4766-b109-9fc93264eb2d" providerId="ADAL" clId="{BEDE0868-8F10-4D3A-BED0-ED1727F735FD}" dt="2022-12-10T17:40:38.926" v="76"/>
        <pc:sldMkLst>
          <pc:docMk/>
          <pc:sldMk cId="1843260136" sldId="621"/>
        </pc:sldMkLst>
      </pc:sldChg>
      <pc:sldChg chg="modSp add mod">
        <pc:chgData name="Dr. Talal Saleh Alshihayb" userId="8b043d94-c3bc-4766-b109-9fc93264eb2d" providerId="ADAL" clId="{BEDE0868-8F10-4D3A-BED0-ED1727F735FD}" dt="2022-12-07T12:37:29.322" v="66" actId="20577"/>
        <pc:sldMkLst>
          <pc:docMk/>
          <pc:sldMk cId="1942001609" sldId="804"/>
        </pc:sldMkLst>
        <pc:spChg chg="mod">
          <ac:chgData name="Dr. Talal Saleh Alshihayb" userId="8b043d94-c3bc-4766-b109-9fc93264eb2d" providerId="ADAL" clId="{BEDE0868-8F10-4D3A-BED0-ED1727F735FD}" dt="2022-12-07T12:37:29.322" v="66" actId="20577"/>
          <ac:spMkLst>
            <pc:docMk/>
            <pc:sldMk cId="1942001609" sldId="804"/>
            <ac:spMk id="3" creationId="{91F6162E-0282-9E3F-6293-A40D9D41F51D}"/>
          </ac:spMkLst>
        </pc:spChg>
      </pc:sldChg>
      <pc:sldChg chg="modSp mod">
        <pc:chgData name="Dr. Talal Saleh Alshihayb" userId="8b043d94-c3bc-4766-b109-9fc93264eb2d" providerId="ADAL" clId="{BEDE0868-8F10-4D3A-BED0-ED1727F735FD}" dt="2022-12-09T12:18:27.446" v="74" actId="208"/>
        <pc:sldMkLst>
          <pc:docMk/>
          <pc:sldMk cId="3946909452" sldId="832"/>
        </pc:sldMkLst>
        <pc:spChg chg="mod">
          <ac:chgData name="Dr. Talal Saleh Alshihayb" userId="8b043d94-c3bc-4766-b109-9fc93264eb2d" providerId="ADAL" clId="{BEDE0868-8F10-4D3A-BED0-ED1727F735FD}" dt="2022-12-09T12:18:27.446" v="74" actId="208"/>
          <ac:spMkLst>
            <pc:docMk/>
            <pc:sldMk cId="3946909452" sldId="832"/>
            <ac:spMk id="2" creationId="{0ACCA233-221E-B425-B076-39024D963328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3" creationId="{2AF5EAA1-5C60-0031-30A6-88CD3FC90B5D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4" creationId="{6825FB12-341B-3AE7-81F3-4A97E26FA42F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5" creationId="{4CAA0460-F506-709F-87F9-E68E3CAAE10E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0" creationId="{F4B1EF22-8D6E-4FFC-41A9-21333E5F1F11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1" creationId="{648F9B07-CF10-C56B-BE70-9CB0E2F15E50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2" creationId="{03495E77-7E65-A7E7-D588-7D415F94F2FC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3" creationId="{77BB41A3-9602-1F5E-22F5-5C6833028B7D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5" creationId="{3DCA7994-F6BE-35CC-B60C-3DA4E2E96F68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6" creationId="{7C3695F2-92A9-00A8-03DA-4257ECACA253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8" creationId="{DF4A8222-CBA1-0002-7F45-1143B42D94DC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19" creationId="{9A43B302-5FA9-D5BC-55CC-15EB5E4ED817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21" creationId="{09F85C97-847D-9C9A-E4A1-31CCB2707DD5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22" creationId="{F5CE78CD-0F7A-6A0E-3E90-F9FCE81D14B2}"/>
          </ac:spMkLst>
        </pc:spChg>
        <pc:spChg chg="mod">
          <ac:chgData name="Dr. Talal Saleh Alshihayb" userId="8b043d94-c3bc-4766-b109-9fc93264eb2d" providerId="ADAL" clId="{BEDE0868-8F10-4D3A-BED0-ED1727F735FD}" dt="2022-12-09T12:18:20.682" v="73" actId="208"/>
          <ac:spMkLst>
            <pc:docMk/>
            <pc:sldMk cId="3946909452" sldId="832"/>
            <ac:spMk id="23" creationId="{ADAA7DCB-8EBD-A83B-C710-FDB140CD7D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C9E88-BE3A-482F-9F3E-7BD6AA74A878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7CD6F-FFFC-4105-829D-7713B51EE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6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0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7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85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8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3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76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56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39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53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8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13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0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85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8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64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9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6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2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35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6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lack of an arrow is a very strong assumption (alcohol does not change lung cancer for anybody in the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E0719-A363-4E5C-96D6-9ED735144F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4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1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ffectbook.net/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30.svg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0.sv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30.sv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3" Type="http://schemas.openxmlformats.org/officeDocument/2006/relationships/image" Target="../media/image33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0.sv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svg"/><Relationship Id="rId4" Type="http://schemas.openxmlformats.org/officeDocument/2006/relationships/image" Target="../media/image35.png"/><Relationship Id="rId9" Type="http://schemas.openxmlformats.org/officeDocument/2006/relationships/image" Target="../media/image5.png"/><Relationship Id="rId1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0.svg"/><Relationship Id="rId15" Type="http://schemas.openxmlformats.org/officeDocument/2006/relationships/image" Target="../media/image40.png"/><Relationship Id="rId10" Type="http://schemas.openxmlformats.org/officeDocument/2006/relationships/image" Target="../media/image7.png"/><Relationship Id="rId19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image" Target="../media/image43.svg"/><Relationship Id="rId2" Type="http://schemas.openxmlformats.org/officeDocument/2006/relationships/image" Target="../media/image3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1.svg"/><Relationship Id="rId10" Type="http://schemas.openxmlformats.org/officeDocument/2006/relationships/image" Target="../media/image8.svg"/><Relationship Id="rId4" Type="http://schemas.openxmlformats.org/officeDocument/2006/relationships/image" Target="../media/image30.svg"/><Relationship Id="rId9" Type="http://schemas.openxmlformats.org/officeDocument/2006/relationships/image" Target="../media/image7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image" Target="../media/image43.svg"/><Relationship Id="rId2" Type="http://schemas.openxmlformats.org/officeDocument/2006/relationships/image" Target="../media/image3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1.svg"/><Relationship Id="rId10" Type="http://schemas.openxmlformats.org/officeDocument/2006/relationships/image" Target="../media/image8.svg"/><Relationship Id="rId4" Type="http://schemas.openxmlformats.org/officeDocument/2006/relationships/image" Target="../media/image30.svg"/><Relationship Id="rId9" Type="http://schemas.openxmlformats.org/officeDocument/2006/relationships/image" Target="../media/image7.png"/><Relationship Id="rId1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3" Type="http://schemas.openxmlformats.org/officeDocument/2006/relationships/image" Target="../media/image34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0.sv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1.svg"/><Relationship Id="rId9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7.svg"/><Relationship Id="rId10" Type="http://schemas.openxmlformats.org/officeDocument/2006/relationships/image" Target="../media/image8.svg"/><Relationship Id="rId4" Type="http://schemas.openxmlformats.org/officeDocument/2006/relationships/image" Target="../media/image53.png"/><Relationship Id="rId9" Type="http://schemas.openxmlformats.org/officeDocument/2006/relationships/image" Target="../media/image7.png"/><Relationship Id="rId1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7.svg"/><Relationship Id="rId10" Type="http://schemas.openxmlformats.org/officeDocument/2006/relationships/image" Target="../media/image8.svg"/><Relationship Id="rId4" Type="http://schemas.openxmlformats.org/officeDocument/2006/relationships/image" Target="../media/image59.png"/><Relationship Id="rId9" Type="http://schemas.openxmlformats.org/officeDocument/2006/relationships/image" Target="../media/image7.png"/><Relationship Id="rId1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1.svg"/><Relationship Id="rId9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.png"/><Relationship Id="rId2" Type="http://schemas.openxmlformats.org/officeDocument/2006/relationships/hyperlink" Target="https://twitter.com/freakonometrics/status/77906014223926067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66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67.png"/><Relationship Id="rId9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1.svg"/><Relationship Id="rId9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4.png"/><Relationship Id="rId1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0.svg"/><Relationship Id="rId17" Type="http://schemas.openxmlformats.org/officeDocument/2006/relationships/image" Target="../media/image76.png"/><Relationship Id="rId2" Type="http://schemas.openxmlformats.org/officeDocument/2006/relationships/image" Target="../media/image3.png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5" Type="http://schemas.openxmlformats.org/officeDocument/2006/relationships/image" Target="../media/image6.svg"/><Relationship Id="rId15" Type="http://schemas.openxmlformats.org/officeDocument/2006/relationships/image" Target="../media/image56.png"/><Relationship Id="rId10" Type="http://schemas.openxmlformats.org/officeDocument/2006/relationships/image" Target="../media/image75.svg"/><Relationship Id="rId4" Type="http://schemas.openxmlformats.org/officeDocument/2006/relationships/image" Target="../media/image5.png"/><Relationship Id="rId9" Type="http://schemas.openxmlformats.org/officeDocument/2006/relationships/image" Target="../media/image74.png"/><Relationship Id="rId14" Type="http://schemas.openxmlformats.org/officeDocument/2006/relationships/image" Target="../media/image55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png"/><Relationship Id="rId7" Type="http://schemas.openxmlformats.org/officeDocument/2006/relationships/image" Target="../media/image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sites.google.com/site/biasanalysi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jiangtammy.shinyapps.io/quantitative_bias_analysis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1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Research Study Design IV</a:t>
            </a:r>
            <a:endParaRPr lang="en-US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Talal Alshihayb </a:t>
            </a:r>
          </a:p>
          <a:p>
            <a:r>
              <a:rPr lang="en-US"/>
              <a:t>2</a:t>
            </a:r>
            <a:r>
              <a:rPr lang="en-US" dirty="0"/>
              <a:t>0</a:t>
            </a:r>
            <a:r>
              <a:rPr lang="en-US"/>
              <a:t> </a:t>
            </a:r>
            <a:r>
              <a:rPr lang="en-US" dirty="0"/>
              <a:t>December 2022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5B22-6D80-49D3-BBB4-3D82D15A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BDC6-5182-472B-A6AE-E5989A0B7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8E60D-E021-42F3-BC3A-357648B57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3" t="18246" r="19034" b="23308"/>
          <a:stretch/>
        </p:blipFill>
        <p:spPr>
          <a:xfrm>
            <a:off x="1443789" y="645422"/>
            <a:ext cx="8321040" cy="5531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097B3-1AA5-4375-BBCE-68970F1471AF}"/>
              </a:ext>
            </a:extLst>
          </p:cNvPr>
          <p:cNvSpPr txBox="1"/>
          <p:nvPr/>
        </p:nvSpPr>
        <p:spPr>
          <a:xfrm>
            <a:off x="2379961" y="6492875"/>
            <a:ext cx="74320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Westreich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D. Epidemiology by design: a causal approach to the health sciences. Oxford University Press; 2019 Oct 16.</a:t>
            </a:r>
            <a:endParaRPr lang="en-US" sz="9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C964DAD-D397-4C85-5B9D-0DD907B9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50FFA9F-09B8-0629-8A67-BE3247BB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Types of systematic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study task (epidemiological paradigm)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Predictive</a:t>
            </a:r>
          </a:p>
          <a:p>
            <a:pPr lvl="1"/>
            <a:r>
              <a:rPr lang="en-US" dirty="0"/>
              <a:t>Causal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78311-B7A4-4B4D-9374-E91E8D82F8A2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726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E65-0162-4D85-9241-74D4A8C1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Random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51712-D20D-4522-B94F-0480EC30D5F4}"/>
              </a:ext>
            </a:extLst>
          </p:cNvPr>
          <p:cNvSpPr txBox="1"/>
          <p:nvPr/>
        </p:nvSpPr>
        <p:spPr>
          <a:xfrm>
            <a:off x="889857" y="3231342"/>
            <a:ext cx="1063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want to conduct a study to know the effect of periodontitis on oral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cannot collect data on all </a:t>
            </a:r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100,000</a:t>
            </a:r>
            <a:r>
              <a:rPr lang="en-US" b="1" dirty="0"/>
              <a:t> so we take a sample of </a:t>
            </a:r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50</a:t>
            </a:r>
            <a:r>
              <a:rPr lang="en-US" b="1" dirty="0"/>
              <a:t> individuals in our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Calculate the risk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AB047-E90A-40DD-AE80-2638F5EE0A14}"/>
              </a:ext>
            </a:extLst>
          </p:cNvPr>
          <p:cNvSpPr txBox="1"/>
          <p:nvPr/>
        </p:nvSpPr>
        <p:spPr>
          <a:xfrm>
            <a:off x="1095885" y="4613883"/>
            <a:ext cx="375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Risk difference in our study was 0.15</a:t>
            </a:r>
          </a:p>
        </p:txBody>
      </p:sp>
      <p:sp>
        <p:nvSpPr>
          <p:cNvPr id="7" name="Not Equal 6">
            <a:extLst>
              <a:ext uri="{FF2B5EF4-FFF2-40B4-BE49-F238E27FC236}">
                <a16:creationId xmlns:a16="http://schemas.microsoft.com/office/drawing/2014/main" id="{D14E25B8-122E-43A0-BCF2-E29959F19213}"/>
              </a:ext>
            </a:extLst>
          </p:cNvPr>
          <p:cNvSpPr/>
          <p:nvPr/>
        </p:nvSpPr>
        <p:spPr>
          <a:xfrm>
            <a:off x="4916935" y="4543773"/>
            <a:ext cx="1047023" cy="509552"/>
          </a:xfrm>
          <a:prstGeom prst="mathNotEqual">
            <a:avLst/>
          </a:prstGeom>
          <a:solidFill>
            <a:srgbClr val="EEB66B"/>
          </a:solidFill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9C33B-AB26-45AD-A666-8DC7EEA48DFD}"/>
              </a:ext>
            </a:extLst>
          </p:cNvPr>
          <p:cNvSpPr txBox="1"/>
          <p:nvPr/>
        </p:nvSpPr>
        <p:spPr>
          <a:xfrm>
            <a:off x="6030851" y="4613883"/>
            <a:ext cx="312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True risk difference of 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E6298-5340-451F-810B-B96B2D4873D4}"/>
              </a:ext>
            </a:extLst>
          </p:cNvPr>
          <p:cNvSpPr txBox="1"/>
          <p:nvPr/>
        </p:nvSpPr>
        <p:spPr>
          <a:xfrm>
            <a:off x="1095885" y="6100325"/>
            <a:ext cx="404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Risk difference in 2</a:t>
            </a:r>
            <a:r>
              <a:rPr lang="en-US" b="1" baseline="30000" dirty="0">
                <a:latin typeface="Tw Cen MT" panose="020B0602020104020603" pitchFamily="34" charset="0"/>
              </a:rPr>
              <a:t>nd</a:t>
            </a:r>
            <a:r>
              <a:rPr lang="en-US" b="1" dirty="0">
                <a:latin typeface="Tw Cen MT" panose="020B0602020104020603" pitchFamily="34" charset="0"/>
              </a:rPr>
              <a:t> study was 0.10</a:t>
            </a:r>
          </a:p>
        </p:txBody>
      </p:sp>
      <p:sp>
        <p:nvSpPr>
          <p:cNvPr id="11" name="Not Equal 10">
            <a:extLst>
              <a:ext uri="{FF2B5EF4-FFF2-40B4-BE49-F238E27FC236}">
                <a16:creationId xmlns:a16="http://schemas.microsoft.com/office/drawing/2014/main" id="{2A77E727-A5B7-459E-A9CE-CFDCE05C0208}"/>
              </a:ext>
            </a:extLst>
          </p:cNvPr>
          <p:cNvSpPr/>
          <p:nvPr/>
        </p:nvSpPr>
        <p:spPr>
          <a:xfrm>
            <a:off x="4916934" y="6000981"/>
            <a:ext cx="1047023" cy="509552"/>
          </a:xfrm>
          <a:prstGeom prst="mathNotEqual">
            <a:avLst/>
          </a:prstGeom>
          <a:solidFill>
            <a:srgbClr val="EEB66B"/>
          </a:solidFill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1A794-1F4A-4013-BBCD-DDFFC7B49EA6}"/>
              </a:ext>
            </a:extLst>
          </p:cNvPr>
          <p:cNvSpPr txBox="1"/>
          <p:nvPr/>
        </p:nvSpPr>
        <p:spPr>
          <a:xfrm>
            <a:off x="6098204" y="6100325"/>
            <a:ext cx="312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True risk difference of 0.00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257E8F-D282-44B8-8249-A3B4155D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143919" y="1506510"/>
            <a:ext cx="1371600" cy="1371600"/>
            <a:chOff x="8682926" y="4383898"/>
            <a:chExt cx="1828800" cy="1828800"/>
          </a:xfrm>
        </p:grpSpPr>
        <p:pic>
          <p:nvPicPr>
            <p:cNvPr id="14" name="Graphic 13" descr="Lips outline">
              <a:extLst>
                <a:ext uri="{FF2B5EF4-FFF2-40B4-BE49-F238E27FC236}">
                  <a16:creationId xmlns:a16="http://schemas.microsoft.com/office/drawing/2014/main" id="{C1C25345-597F-4892-98A5-A5FE7A2F9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5" name="Graphic 14" descr="Anger Symbol with solid fill">
              <a:extLst>
                <a:ext uri="{FF2B5EF4-FFF2-40B4-BE49-F238E27FC236}">
                  <a16:creationId xmlns:a16="http://schemas.microsoft.com/office/drawing/2014/main" id="{F07EBCA8-C01A-404A-B1F0-A0575B6FF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6" name="Graphic 15" descr="Bubbles with solid fill">
              <a:extLst>
                <a:ext uri="{FF2B5EF4-FFF2-40B4-BE49-F238E27FC236}">
                  <a16:creationId xmlns:a16="http://schemas.microsoft.com/office/drawing/2014/main" id="{A916D6AC-1416-4073-BCF3-FD551CB0F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46001AE9-FFFA-4256-9E8D-091D208F2F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98" y="1590807"/>
            <a:ext cx="1097280" cy="10534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452825-2611-4C35-8F13-8CEF054D44EC}"/>
              </a:ext>
            </a:extLst>
          </p:cNvPr>
          <p:cNvSpPr txBox="1"/>
          <p:nvPr/>
        </p:nvSpPr>
        <p:spPr>
          <a:xfrm>
            <a:off x="4850042" y="1984156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</a:t>
            </a:r>
          </a:p>
        </p:txBody>
      </p:sp>
      <p:pic>
        <p:nvPicPr>
          <p:cNvPr id="20" name="Graphic 19" descr="Group of people with solid fill">
            <a:extLst>
              <a:ext uri="{FF2B5EF4-FFF2-40B4-BE49-F238E27FC236}">
                <a16:creationId xmlns:a16="http://schemas.microsoft.com/office/drawing/2014/main" id="{241BF741-B863-45BB-819C-878B454EF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677" y="1549676"/>
            <a:ext cx="1097280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E27760-3B49-4192-BC80-005A4749421E}"/>
              </a:ext>
            </a:extLst>
          </p:cNvPr>
          <p:cNvSpPr txBox="1"/>
          <p:nvPr/>
        </p:nvSpPr>
        <p:spPr>
          <a:xfrm>
            <a:off x="1869600" y="2013403"/>
            <a:ext cx="11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100,000</a:t>
            </a:r>
          </a:p>
        </p:txBody>
      </p:sp>
      <p:pic>
        <p:nvPicPr>
          <p:cNvPr id="22" name="Graphic 21" descr="Repeat with solid fill">
            <a:extLst>
              <a:ext uri="{FF2B5EF4-FFF2-40B4-BE49-F238E27FC236}">
                <a16:creationId xmlns:a16="http://schemas.microsoft.com/office/drawing/2014/main" id="{2775268A-C004-46F2-AA72-61F7FA0B7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15763" y="5078821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E853A2-8C8D-FB9A-746A-E5A2463440BE}"/>
              </a:ext>
            </a:extLst>
          </p:cNvPr>
          <p:cNvSpPr txBox="1"/>
          <p:nvPr/>
        </p:nvSpPr>
        <p:spPr>
          <a:xfrm>
            <a:off x="9999813" y="4613883"/>
            <a:ext cx="13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Error</a:t>
            </a:r>
            <a:r>
              <a:rPr lang="en-US" b="1" dirty="0">
                <a:latin typeface="Tw Cen MT" panose="020B0602020104020603" pitchFamily="34" charset="0"/>
              </a:rPr>
              <a:t>=0.15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27EE-7482-9C25-F7F2-E11400E8869C}"/>
              </a:ext>
            </a:extLst>
          </p:cNvPr>
          <p:cNvSpPr txBox="1"/>
          <p:nvPr/>
        </p:nvSpPr>
        <p:spPr>
          <a:xfrm>
            <a:off x="9999813" y="6103769"/>
            <a:ext cx="15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Error</a:t>
            </a:r>
            <a:r>
              <a:rPr lang="en-US" b="1" dirty="0">
                <a:latin typeface="Tw Cen MT" panose="020B0602020104020603" pitchFamily="34" charset="0"/>
              </a:rPr>
              <a:t>=0.10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6A3F7CFF-53AC-97F9-5ED0-5F2EA488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A90F7CD-8E37-A7F0-340B-BA225F5C1A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4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/>
      <p:bldP spid="11" grpId="0" animBg="1"/>
      <p:bldP spid="12" grpId="0"/>
      <p:bldP spid="1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ADFCF-548E-4134-8713-F46862093C80}"/>
              </a:ext>
            </a:extLst>
          </p:cNvPr>
          <p:cNvSpPr txBox="1"/>
          <p:nvPr/>
        </p:nvSpPr>
        <p:spPr>
          <a:xfrm>
            <a:off x="2279251" y="376710"/>
            <a:ext cx="173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100 times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AE3F1B2-2E31-4F20-92D5-675DA64E059E}"/>
              </a:ext>
            </a:extLst>
          </p:cNvPr>
          <p:cNvGraphicFramePr>
            <a:graphicFrameLocks noGrp="1"/>
          </p:cNvGraphicFramePr>
          <p:nvPr/>
        </p:nvGraphicFramePr>
        <p:xfrm>
          <a:off x="237325" y="1580255"/>
          <a:ext cx="11775522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341">
                  <a:extLst>
                    <a:ext uri="{9D8B030D-6E8A-4147-A177-3AD203B41FA5}">
                      <a16:colId xmlns:a16="http://schemas.microsoft.com/office/drawing/2014/main" val="1512558386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3720167632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1064370791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2621742394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2255849718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1402755214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3408397258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3332607022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1820344561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77591106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Risk difference is exactly 0.00 in study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8FA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Sample size in each study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912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US" dirty="0"/>
                        <a:t>RD is exactly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 anchor="ctr">
                    <a:lnL w="381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5,000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10,000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20,000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2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5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16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17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43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57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79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96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100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7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95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84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83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57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43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000" dirty="0"/>
                        <a:t>21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694619"/>
                  </a:ext>
                </a:extLst>
              </a:tr>
            </a:tbl>
          </a:graphicData>
        </a:graphic>
      </p:graphicFrame>
      <p:pic>
        <p:nvPicPr>
          <p:cNvPr id="6" name="Graphic 5" descr="Repeat with solid fill">
            <a:extLst>
              <a:ext uri="{FF2B5EF4-FFF2-40B4-BE49-F238E27FC236}">
                <a16:creationId xmlns:a16="http://schemas.microsoft.com/office/drawing/2014/main" id="{4B6B14A2-10F1-4125-BC34-9452272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605" y="-59807"/>
            <a:ext cx="1554480" cy="155448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117A6F-1CB2-244E-A915-3D70DDF87351}"/>
              </a:ext>
            </a:extLst>
          </p:cNvPr>
          <p:cNvGraphicFramePr>
            <a:graphicFrameLocks noGrp="1"/>
          </p:cNvGraphicFramePr>
          <p:nvPr/>
        </p:nvGraphicFramePr>
        <p:xfrm>
          <a:off x="237325" y="4685081"/>
          <a:ext cx="1177552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341">
                  <a:extLst>
                    <a:ext uri="{9D8B030D-6E8A-4147-A177-3AD203B41FA5}">
                      <a16:colId xmlns:a16="http://schemas.microsoft.com/office/drawing/2014/main" val="1880390376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56948632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95088980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2798521787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94720969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3219741696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978682741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4247428213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2136710190"/>
                    </a:ext>
                  </a:extLst>
                </a:gridCol>
                <a:gridCol w="1068909">
                  <a:extLst>
                    <a:ext uri="{9D8B030D-6E8A-4147-A177-3AD203B41FA5}">
                      <a16:colId xmlns:a16="http://schemas.microsoft.com/office/drawing/2014/main" val="757512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 max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-0.18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0.16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-0.15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0.18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-0.09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0.06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-0.05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0.06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-0.03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-0.01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-0.01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0.017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0.006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0.01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2000" b="1" dirty="0">
                          <a:solidFill>
                            <a:srgbClr val="D76D6F"/>
                          </a:solidFill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6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Range of error across 100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0.34</a:t>
                      </a:r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88842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AF1ED3-0291-1080-6E42-5285FBA34753}"/>
              </a:ext>
            </a:extLst>
          </p:cNvPr>
          <p:cNvCxnSpPr>
            <a:cxnSpLocks/>
          </p:cNvCxnSpPr>
          <p:nvPr/>
        </p:nvCxnSpPr>
        <p:spPr>
          <a:xfrm>
            <a:off x="2575129" y="3738421"/>
            <a:ext cx="8596144" cy="0"/>
          </a:xfrm>
          <a:prstGeom prst="straightConnector1">
            <a:avLst/>
          </a:prstGeom>
          <a:ln w="76200">
            <a:solidFill>
              <a:srgbClr val="758FA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A50248-BA2D-6445-5FE1-EE24B7F13146}"/>
              </a:ext>
            </a:extLst>
          </p:cNvPr>
          <p:cNvCxnSpPr>
            <a:cxnSpLocks/>
          </p:cNvCxnSpPr>
          <p:nvPr/>
        </p:nvCxnSpPr>
        <p:spPr>
          <a:xfrm>
            <a:off x="2575129" y="6128610"/>
            <a:ext cx="8596144" cy="0"/>
          </a:xfrm>
          <a:prstGeom prst="straightConnector1">
            <a:avLst/>
          </a:prstGeom>
          <a:ln w="76200">
            <a:solidFill>
              <a:srgbClr val="FFDF9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inus Sign 11">
            <a:extLst>
              <a:ext uri="{FF2B5EF4-FFF2-40B4-BE49-F238E27FC236}">
                <a16:creationId xmlns:a16="http://schemas.microsoft.com/office/drawing/2014/main" id="{878D5F89-9849-3B2D-6FA5-8D6863E8A816}"/>
              </a:ext>
            </a:extLst>
          </p:cNvPr>
          <p:cNvSpPr/>
          <p:nvPr/>
        </p:nvSpPr>
        <p:spPr>
          <a:xfrm>
            <a:off x="6519808" y="5877517"/>
            <a:ext cx="353393" cy="155936"/>
          </a:xfrm>
          <a:prstGeom prst="mathMinus">
            <a:avLst/>
          </a:prstGeom>
          <a:solidFill>
            <a:srgbClr val="FFDF92"/>
          </a:solidFill>
          <a:ln>
            <a:solidFill>
              <a:srgbClr val="FFD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24068EA1-F8F5-AD1D-C739-B467C2F9EBBF}"/>
              </a:ext>
            </a:extLst>
          </p:cNvPr>
          <p:cNvSpPr/>
          <p:nvPr/>
        </p:nvSpPr>
        <p:spPr>
          <a:xfrm>
            <a:off x="6519808" y="3384010"/>
            <a:ext cx="297712" cy="320045"/>
          </a:xfrm>
          <a:prstGeom prst="mathPlus">
            <a:avLst/>
          </a:prstGeom>
          <a:solidFill>
            <a:srgbClr val="758FA1"/>
          </a:solidFill>
          <a:ln>
            <a:solidFill>
              <a:srgbClr val="758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D32E698-155C-D44B-08B1-5ECF5039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9F2D6E9-2B8F-ED79-4CDD-FCA537531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9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C76279-4C3F-A764-734F-580CD5B3C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87"/>
          <a:stretch/>
        </p:blipFill>
        <p:spPr>
          <a:xfrm>
            <a:off x="701040" y="6318"/>
            <a:ext cx="10789920" cy="666911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C0F5906-0AB8-0955-D0E0-B13C03D2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47E8100-1AB7-2FBF-7379-0E45BB32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0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4B74600-6D90-4347-87E3-8299FBDBF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182880"/>
            <a:ext cx="10387584" cy="64922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9EBE5C-0467-4110-A3AB-752AEC0488D5}"/>
              </a:ext>
            </a:extLst>
          </p:cNvPr>
          <p:cNvSpPr txBox="1"/>
          <p:nvPr/>
        </p:nvSpPr>
        <p:spPr>
          <a:xfrm>
            <a:off x="3232298" y="6642556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KJ. Epidemiology: an introduction. Oxford university press; 2012 May 4.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244EB-05CE-E160-F476-7CCFB95D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599CFDC-68A3-E2D7-0936-3BCCCD35E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21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82F17F-4984-4A59-2B6F-CA7C75FA1387}"/>
              </a:ext>
            </a:extLst>
          </p:cNvPr>
          <p:cNvCxnSpPr>
            <a:cxnSpLocks/>
          </p:cNvCxnSpPr>
          <p:nvPr/>
        </p:nvCxnSpPr>
        <p:spPr>
          <a:xfrm flipH="1">
            <a:off x="2386885" y="4169216"/>
            <a:ext cx="1420510" cy="159368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D05F8830-26BB-5236-B50B-601274D6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22308-5BD5-53CE-B1D1-6216DABC7B5F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802D2F5-CCAB-8CCB-053D-99180AE2A1B9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A6FB-4E5E-0A0C-9885-A2BE5F1C6DD1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CFE6573-B25F-A17B-3F09-B400BC41EA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C856-69AD-4939-BAC7-FB88A1B8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E60D-B366-4D2B-AAEA-A947BDB89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Confounding bias</a:t>
            </a:r>
          </a:p>
          <a:p>
            <a:r>
              <a:rPr lang="en-US" dirty="0"/>
              <a:t>Selection bias</a:t>
            </a:r>
          </a:p>
          <a:p>
            <a:r>
              <a:rPr lang="en-US" dirty="0"/>
              <a:t>Measurement bias/information bias (misclassification bias)</a:t>
            </a:r>
          </a:p>
          <a:p>
            <a:r>
              <a:rPr lang="en-US" dirty="0"/>
              <a:t>Missing data</a:t>
            </a:r>
          </a:p>
        </p:txBody>
      </p:sp>
      <p:pic>
        <p:nvPicPr>
          <p:cNvPr id="1026" name="Picture 2" descr="Ignore GIFs | Tenor">
            <a:extLst>
              <a:ext uri="{FF2B5EF4-FFF2-40B4-BE49-F238E27FC236}">
                <a16:creationId xmlns:a16="http://schemas.microsoft.com/office/drawing/2014/main" id="{CFBBD607-EC60-49FD-95AC-56670A33C4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478" y="3681095"/>
            <a:ext cx="3749040" cy="28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2C738-A68A-4AFC-962E-689D478FC684}"/>
              </a:ext>
            </a:extLst>
          </p:cNvPr>
          <p:cNvSpPr txBox="1"/>
          <p:nvPr/>
        </p:nvSpPr>
        <p:spPr>
          <a:xfrm>
            <a:off x="2988957" y="6611779"/>
            <a:ext cx="62140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https://www.google.com/url?sa=i&amp;url=https%3A%2F%2Ftenor.com%2Fsearch%2Fignore-gifs&amp;psig=AOvVaw3Yc8-NyRhmOkRj1iJJFVS6&amp;ust=1638540250309000&amp;source=images&amp;cd=vfe&amp;ved=0CAwQjhxqFwoTCPClz6OkxfQCFQAAAAAdAAAAABAW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AF8DAD5-C336-00DF-3146-F36B6E8E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C2F08E6-73AB-E131-C8FF-C2B2E1A3B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82AD-FC9C-46E5-B229-196E6DAB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Statistical tests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7ACD2798-75D6-4C63-B1DA-B4BEC8C4D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3886" r="21409" b="12769"/>
          <a:stretch/>
        </p:blipFill>
        <p:spPr>
          <a:xfrm>
            <a:off x="116879" y="1293276"/>
            <a:ext cx="5672030" cy="46400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4CBD-1A18-481E-B408-B2D6288A82E4}"/>
              </a:ext>
            </a:extLst>
          </p:cNvPr>
          <p:cNvSpPr txBox="1"/>
          <p:nvPr/>
        </p:nvSpPr>
        <p:spPr>
          <a:xfrm>
            <a:off x="2379961" y="6519446"/>
            <a:ext cx="7432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McElreath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R. Statistical rethinking: A Bayesian course with examples in R and Stan. CRC press; 2020 Mar 13</a:t>
            </a:r>
          </a:p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</a:rPr>
              <a:t>Murray EJ, Swanson SA,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MA. Guidelines for estimating causal effects in pragmatic randomized trials.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preprint arXiv:1911.06030. 2019 Nov 14.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3D28F-2488-4F89-B0EE-564E95585CDF}"/>
              </a:ext>
            </a:extLst>
          </p:cNvPr>
          <p:cNvSpPr txBox="1"/>
          <p:nvPr/>
        </p:nvSpPr>
        <p:spPr>
          <a:xfrm>
            <a:off x="5520780" y="17092"/>
            <a:ext cx="6580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Only acceptable</a:t>
            </a:r>
            <a:r>
              <a:rPr lang="en-US" dirty="0"/>
              <a:t> in RCT with: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Individual randomization (no cluster/stratified/conditional)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Parallel groups (no cross-over/factorial design)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Perfect measurement (no measurement error)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competing events for outcome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Balanced prognostic baseline factors (debatable)</a:t>
            </a:r>
          </a:p>
          <a:p>
            <a:r>
              <a:rPr lang="en-US" b="1" dirty="0">
                <a:solidFill>
                  <a:srgbClr val="254B56"/>
                </a:solidFill>
              </a:rPr>
              <a:t>To estimate a valid intention-to-treat effect:</a:t>
            </a:r>
          </a:p>
          <a:p>
            <a:pPr marL="800100" lvl="1" indent="-342900">
              <a:buFont typeface="+mj-lt"/>
              <a:buAutoNum type="arabicPeriod" startAt="6"/>
            </a:pPr>
            <a:r>
              <a:rPr lang="en-US" dirty="0">
                <a:solidFill>
                  <a:srgbClr val="254B56"/>
                </a:solidFill>
              </a:rPr>
              <a:t>Perfect follow-up (or loss to follow-up is completely at random)</a:t>
            </a:r>
          </a:p>
          <a:p>
            <a:pPr marL="800100" lvl="1" indent="-342900">
              <a:buFont typeface="+mj-lt"/>
              <a:buAutoNum type="arabicPeriod" startAt="6"/>
            </a:pPr>
            <a:r>
              <a:rPr lang="en-US" dirty="0">
                <a:solidFill>
                  <a:srgbClr val="254B56"/>
                </a:solidFill>
              </a:rPr>
              <a:t>Perfect adherence (or almost perfect) to approximate effect of treatment</a:t>
            </a:r>
          </a:p>
          <a:p>
            <a:r>
              <a:rPr lang="en-US" b="1" dirty="0">
                <a:solidFill>
                  <a:srgbClr val="758FA1"/>
                </a:solidFill>
              </a:rPr>
              <a:t>To estimate a valid per protocol effect (naïve per-protocol):</a:t>
            </a:r>
          </a:p>
          <a:p>
            <a:pPr marL="800100" lvl="1" indent="-342900">
              <a:buFont typeface="+mj-lt"/>
              <a:buAutoNum type="arabicPeriod" startAt="6"/>
            </a:pPr>
            <a:r>
              <a:rPr lang="en-US" dirty="0">
                <a:solidFill>
                  <a:srgbClr val="758FA1"/>
                </a:solidFill>
              </a:rPr>
              <a:t>Perfect follow-up (or loss to follow-up is completely at random)</a:t>
            </a:r>
          </a:p>
          <a:p>
            <a:pPr marL="800100" lvl="1" indent="-342900">
              <a:buFont typeface="+mj-lt"/>
              <a:buAutoNum type="arabicPeriod" startAt="6"/>
            </a:pPr>
            <a:r>
              <a:rPr lang="en-US" dirty="0">
                <a:solidFill>
                  <a:srgbClr val="758FA1"/>
                </a:solidFill>
              </a:rPr>
              <a:t>Adherence is completely at random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38A2AF-0C75-CCC2-5882-96386E3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B57075-9607-62CA-C62B-A2D35EB0E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61" t="87619" r="19635" b="8371"/>
          <a:stretch/>
        </p:blipFill>
        <p:spPr>
          <a:xfrm>
            <a:off x="0" y="5937623"/>
            <a:ext cx="9509760" cy="372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F8437C-A7AC-D74F-1893-ACD263E526D2}"/>
              </a:ext>
            </a:extLst>
          </p:cNvPr>
          <p:cNvSpPr txBox="1"/>
          <p:nvPr/>
        </p:nvSpPr>
        <p:spPr>
          <a:xfrm>
            <a:off x="6532801" y="4612442"/>
            <a:ext cx="47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</a:rPr>
              <a:t>Even if all above assumptions are met, using these flowcharts does not focus on the causal effect of interest (causal contrast of interest) 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DE53E9F-AB61-3CCF-BE37-EB45B4FB1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9" y="70101"/>
            <a:ext cx="11450739" cy="6309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0551" y="6627168"/>
            <a:ext cx="10428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Greenland S, Chow ZR. To aid statistical inference, emphasize unconditional descriptions of statistics. </a:t>
            </a:r>
            <a:r>
              <a:rPr lang="en-US" sz="900" dirty="0" err="1"/>
              <a:t>arXiv</a:t>
            </a:r>
            <a:r>
              <a:rPr lang="en-US" sz="900" dirty="0"/>
              <a:t> preprint arXiv:1909.08583. 2019 Sep 18.</a:t>
            </a:r>
            <a:endParaRPr lang="en-US" sz="4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3E20EFC-B013-1C0C-5437-98A64116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91C7DE7-15BD-CA73-F24C-9A441B93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Descriptive</a:t>
            </a:r>
          </a:p>
          <a:p>
            <a:pPr lvl="1"/>
            <a:r>
              <a:rPr lang="en-US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Predictive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Causal</a:t>
            </a:r>
            <a:endParaRPr lang="en-US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Descriptive epidemiology</a:t>
            </a:r>
            <a:endParaRPr lang="en-US" sz="28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 epidemiology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0CF7A-09EA-3A33-2CE5-6D817A43F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" t="23258" r="55854" b="9975"/>
          <a:stretch/>
        </p:blipFill>
        <p:spPr>
          <a:xfrm>
            <a:off x="232495" y="89760"/>
            <a:ext cx="6367685" cy="6678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BC6CB-BF0E-EA23-C5E0-18E67ED21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50" t="23258" r="31865" b="9975"/>
          <a:stretch/>
        </p:blipFill>
        <p:spPr>
          <a:xfrm>
            <a:off x="8105845" y="89760"/>
            <a:ext cx="3043531" cy="667847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CCA233-221E-B425-B076-39024D963328}"/>
              </a:ext>
            </a:extLst>
          </p:cNvPr>
          <p:cNvSpPr/>
          <p:nvPr/>
        </p:nvSpPr>
        <p:spPr>
          <a:xfrm>
            <a:off x="232495" y="2605696"/>
            <a:ext cx="10829682" cy="199381"/>
          </a:xfrm>
          <a:prstGeom prst="roundRect">
            <a:avLst/>
          </a:prstGeom>
          <a:noFill/>
          <a:ln w="38100">
            <a:solidFill>
              <a:srgbClr val="25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F5EAA1-5C60-0031-30A6-88CD3FC90B5D}"/>
              </a:ext>
            </a:extLst>
          </p:cNvPr>
          <p:cNvSpPr/>
          <p:nvPr/>
        </p:nvSpPr>
        <p:spPr>
          <a:xfrm>
            <a:off x="232495" y="1534313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25FB12-341B-3AE7-81F3-4A97E26FA42F}"/>
              </a:ext>
            </a:extLst>
          </p:cNvPr>
          <p:cNvSpPr/>
          <p:nvPr/>
        </p:nvSpPr>
        <p:spPr>
          <a:xfrm>
            <a:off x="232495" y="1887083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AA0460-F506-709F-87F9-E68E3CAAE10E}"/>
              </a:ext>
            </a:extLst>
          </p:cNvPr>
          <p:cNvSpPr/>
          <p:nvPr/>
        </p:nvSpPr>
        <p:spPr>
          <a:xfrm>
            <a:off x="232495" y="2252926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B1EF22-8D6E-4FFC-41A9-21333E5F1F11}"/>
              </a:ext>
            </a:extLst>
          </p:cNvPr>
          <p:cNvSpPr/>
          <p:nvPr/>
        </p:nvSpPr>
        <p:spPr>
          <a:xfrm>
            <a:off x="232495" y="2978866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8F9B07-CF10-C56B-BE70-9CB0E2F15E50}"/>
              </a:ext>
            </a:extLst>
          </p:cNvPr>
          <p:cNvSpPr/>
          <p:nvPr/>
        </p:nvSpPr>
        <p:spPr>
          <a:xfrm>
            <a:off x="232495" y="3329308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495E77-7E65-A7E7-D588-7D415F94F2FC}"/>
              </a:ext>
            </a:extLst>
          </p:cNvPr>
          <p:cNvSpPr/>
          <p:nvPr/>
        </p:nvSpPr>
        <p:spPr>
          <a:xfrm>
            <a:off x="232495" y="3679750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BB41A3-9602-1F5E-22F5-5C6833028B7D}"/>
              </a:ext>
            </a:extLst>
          </p:cNvPr>
          <p:cNvSpPr/>
          <p:nvPr/>
        </p:nvSpPr>
        <p:spPr>
          <a:xfrm>
            <a:off x="232495" y="4050249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CA7994-F6BE-35CC-B60C-3DA4E2E96F68}"/>
              </a:ext>
            </a:extLst>
          </p:cNvPr>
          <p:cNvSpPr/>
          <p:nvPr/>
        </p:nvSpPr>
        <p:spPr>
          <a:xfrm>
            <a:off x="232495" y="4420748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3695F2-92A9-00A8-03DA-4257ECACA253}"/>
              </a:ext>
            </a:extLst>
          </p:cNvPr>
          <p:cNvSpPr/>
          <p:nvPr/>
        </p:nvSpPr>
        <p:spPr>
          <a:xfrm>
            <a:off x="232495" y="4753804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4A8222-CBA1-0002-7F45-1143B42D94DC}"/>
              </a:ext>
            </a:extLst>
          </p:cNvPr>
          <p:cNvSpPr/>
          <p:nvPr/>
        </p:nvSpPr>
        <p:spPr>
          <a:xfrm>
            <a:off x="232495" y="5124306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43B302-5FA9-D5BC-55CC-15EB5E4ED817}"/>
              </a:ext>
            </a:extLst>
          </p:cNvPr>
          <p:cNvSpPr/>
          <p:nvPr/>
        </p:nvSpPr>
        <p:spPr>
          <a:xfrm>
            <a:off x="232495" y="5476079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9F85C97-847D-9C9A-E4A1-31CCB2707DD5}"/>
              </a:ext>
            </a:extLst>
          </p:cNvPr>
          <p:cNvSpPr/>
          <p:nvPr/>
        </p:nvSpPr>
        <p:spPr>
          <a:xfrm>
            <a:off x="232495" y="5827852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CE78CD-0F7A-6A0E-3E90-F9FCE81D14B2}"/>
              </a:ext>
            </a:extLst>
          </p:cNvPr>
          <p:cNvSpPr/>
          <p:nvPr/>
        </p:nvSpPr>
        <p:spPr>
          <a:xfrm>
            <a:off x="232495" y="6198354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AA7DCB-8EBD-A83B-C710-FDB140CD7DA1}"/>
              </a:ext>
            </a:extLst>
          </p:cNvPr>
          <p:cNvSpPr/>
          <p:nvPr/>
        </p:nvSpPr>
        <p:spPr>
          <a:xfrm>
            <a:off x="232495" y="6552399"/>
            <a:ext cx="10829682" cy="19938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F4A26D0-170C-927A-B9B2-B569C4A27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0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2491-D0FE-4905-ACAA-2D2A76D2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E103EC-433A-44DC-B24B-97E046072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48" y="366395"/>
            <a:ext cx="3386503" cy="61264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A37EA-A514-4C80-AC58-2A2457DF5293}"/>
              </a:ext>
            </a:extLst>
          </p:cNvPr>
          <p:cNvSpPr txBox="1"/>
          <p:nvPr/>
        </p:nvSpPr>
        <p:spPr>
          <a:xfrm>
            <a:off x="226881" y="6642556"/>
            <a:ext cx="120522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https://www.google.com/url?sa=i&amp;url=https%3A%2F%2Ftenor.com%2Fsearch%2Fsecurity-guard-gifs&amp;psig=AOvVaw1LI63XCu4PRBSZ9Vj-pJDg&amp;ust=1609511777512000&amp;source=images&amp;cd=vfe&amp;ved=0CAMQjB1qFwoTCJjb7OS4-O0CFQAAAAAdAAAAABAS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2A6D764-A672-0BF0-D47F-8D33FE11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762EA6D-C6F9-C79C-57C1-369BA5719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6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F2B4-0197-430A-8397-C484D1E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Why care about systematic errors in causal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1CA-1B02-4A0A-A98F-F813290F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Affect:</a:t>
            </a:r>
          </a:p>
          <a:p>
            <a:pPr lvl="1"/>
            <a:r>
              <a:rPr lang="en-US" dirty="0"/>
              <a:t>Results</a:t>
            </a:r>
          </a:p>
          <a:p>
            <a:pPr lvl="1"/>
            <a:r>
              <a:rPr lang="en-US" dirty="0"/>
              <a:t>Conclusions</a:t>
            </a:r>
          </a:p>
          <a:p>
            <a:pPr lvl="1"/>
            <a:r>
              <a:rPr lang="en-US" dirty="0"/>
              <a:t>Literature</a:t>
            </a:r>
          </a:p>
          <a:p>
            <a:pPr lvl="1"/>
            <a:r>
              <a:rPr lang="en-US" dirty="0"/>
              <a:t>Policies</a:t>
            </a:r>
          </a:p>
          <a:p>
            <a:pPr lvl="1"/>
            <a:r>
              <a:rPr lang="en-US" dirty="0"/>
              <a:t>Clinical practice</a:t>
            </a:r>
          </a:p>
          <a:p>
            <a:pPr lvl="1"/>
            <a:r>
              <a:rPr lang="en-US" dirty="0"/>
              <a:t>Guidelines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3C0AB-B202-E285-90ED-457233EF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4048680-47C9-583B-FDDB-887D18385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8D18-05A3-E416-105D-7A744E57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Data generating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23E40-987B-0EE7-0096-E500C9FEA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668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Laws of the universe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We do not see these laws directly (we see the data they produce)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we know the physical law for dropping a pen:</a:t>
                </a:r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:endParaRPr lang="en-US" sz="28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sz="2800" dirty="0"/>
                  <a:t>			F=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30000" smtClean="0">
                        <a:latin typeface="Cambria Math" panose="02040503050406030204" pitchFamily="18" charset="0"/>
                      </a:rPr>
                      <m:t>G</m:t>
                    </m:r>
                    <m:f>
                      <m:fPr>
                        <m:ctrlPr>
                          <a:rPr lang="en-US" sz="2800" i="1" baseline="300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/>
                          <m:t>m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m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dirty="0"/>
                          <m:t>r</m:t>
                        </m:r>
                        <m:r>
                          <m:rPr>
                            <m:nor/>
                          </m:rPr>
                          <a:rPr lang="en-US" sz="2800" baseline="30000" dirty="0"/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We identify these laws from observations/data (e.g., Newton had to identify this law)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Not well clear in social sciences (including medicine) compared to physics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23E40-987B-0EE7-0096-E500C9FEA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6682"/>
              </a:xfrm>
              <a:blipFill>
                <a:blip r:embed="rId2"/>
                <a:stretch>
                  <a:fillRect l="-1043" t="-1975" b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0392DC9-E4E8-E8A0-3EC3-4CD6C3D40205}"/>
              </a:ext>
            </a:extLst>
          </p:cNvPr>
          <p:cNvSpPr txBox="1"/>
          <p:nvPr/>
        </p:nvSpPr>
        <p:spPr>
          <a:xfrm>
            <a:off x="5819551" y="3461454"/>
            <a:ext cx="62873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aseline="30000" dirty="0"/>
              <a:t>F: force</a:t>
            </a:r>
          </a:p>
          <a:p>
            <a:pPr lvl="1"/>
            <a:r>
              <a:rPr lang="en-US" sz="2800" baseline="30000" dirty="0"/>
              <a:t>G: gravitational constant</a:t>
            </a:r>
          </a:p>
          <a:p>
            <a:pPr lvl="1"/>
            <a:r>
              <a:rPr lang="en-US" sz="2800" baseline="30000" dirty="0"/>
              <a:t>M1: mass of object 1</a:t>
            </a:r>
          </a:p>
          <a:p>
            <a:pPr lvl="1"/>
            <a:r>
              <a:rPr lang="en-US" sz="2800" baseline="30000" dirty="0"/>
              <a:t>M2: mass of object 2</a:t>
            </a:r>
          </a:p>
          <a:p>
            <a:pPr lvl="1"/>
            <a:r>
              <a:rPr lang="en-US" sz="2800" baseline="30000" dirty="0"/>
              <a:t>r: distance between objects 1 and 2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A1FD418-DEE7-FC66-A421-0059BCBB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D273F-E120-920E-F06D-DA76391D67F6}"/>
              </a:ext>
            </a:extLst>
          </p:cNvPr>
          <p:cNvSpPr txBox="1"/>
          <p:nvPr/>
        </p:nvSpPr>
        <p:spPr>
          <a:xfrm>
            <a:off x="505030" y="6643759"/>
            <a:ext cx="106290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The effect: An Introduction to Research Design and Causality by Nick Huntington-Klein  </a:t>
            </a:r>
            <a:r>
              <a:rPr lang="en-US" sz="800" dirty="0">
                <a:hlinkClick r:id="rId3"/>
              </a:rPr>
              <a:t>https://theeffectbook.net/</a:t>
            </a:r>
            <a:r>
              <a:rPr lang="en-US" sz="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26F5A-0FAE-92A6-F219-F45429FD9BA4}"/>
              </a:ext>
            </a:extLst>
          </p:cNvPr>
          <p:cNvSpPr txBox="1"/>
          <p:nvPr/>
        </p:nvSpPr>
        <p:spPr>
          <a:xfrm>
            <a:off x="838200" y="1321356"/>
            <a:ext cx="3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Example by Nick Huntington-Klein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8657E2F-2283-6D5C-5FC5-284B3C51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80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of a data generating process in social sciences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B9090F-554B-45B5-9114-9BED2300B5CD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4155838" y="2773333"/>
            <a:ext cx="32391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F1CFB6-B815-4C47-A991-C8744B9C54BC}"/>
              </a:ext>
            </a:extLst>
          </p:cNvPr>
          <p:cNvSpPr txBox="1"/>
          <p:nvPr/>
        </p:nvSpPr>
        <p:spPr>
          <a:xfrm>
            <a:off x="4188186" y="2312530"/>
            <a:ext cx="17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3575C4-0B56-41E0-9D3B-64FB7F3F1C15}"/>
              </a:ext>
            </a:extLst>
          </p:cNvPr>
          <p:cNvGrpSpPr/>
          <p:nvPr/>
        </p:nvGrpSpPr>
        <p:grpSpPr>
          <a:xfrm>
            <a:off x="7395014" y="1858933"/>
            <a:ext cx="1828800" cy="1828800"/>
            <a:chOff x="8682926" y="4383898"/>
            <a:chExt cx="1828800" cy="1828800"/>
          </a:xfrm>
        </p:grpSpPr>
        <p:pic>
          <p:nvPicPr>
            <p:cNvPr id="16" name="Graphic 15" descr="Lips outline">
              <a:extLst>
                <a:ext uri="{FF2B5EF4-FFF2-40B4-BE49-F238E27FC236}">
                  <a16:creationId xmlns:a16="http://schemas.microsoft.com/office/drawing/2014/main" id="{8169EA59-0B3E-451E-9B22-F0DA83DE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7" name="Graphic 16" descr="Anger Symbol with solid fill">
              <a:extLst>
                <a:ext uri="{FF2B5EF4-FFF2-40B4-BE49-F238E27FC236}">
                  <a16:creationId xmlns:a16="http://schemas.microsoft.com/office/drawing/2014/main" id="{5E63D829-BFE9-4836-A8D3-26FE7604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8" name="Graphic 17" descr="Bubbles with solid fill">
              <a:extLst>
                <a:ext uri="{FF2B5EF4-FFF2-40B4-BE49-F238E27FC236}">
                  <a16:creationId xmlns:a16="http://schemas.microsoft.com/office/drawing/2014/main" id="{2AEFB39A-D2ED-4893-BE30-6B14B121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33B7EA0-CD95-4AB7-8A54-6F25663CAB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2071041"/>
            <a:ext cx="1463040" cy="1404584"/>
          </a:xfrm>
          <a:prstGeom prst="rect">
            <a:avLst/>
          </a:prstGeom>
        </p:spPr>
      </p:pic>
      <p:sp>
        <p:nvSpPr>
          <p:cNvPr id="25" name="Not Equal 24">
            <a:extLst>
              <a:ext uri="{FF2B5EF4-FFF2-40B4-BE49-F238E27FC236}">
                <a16:creationId xmlns:a16="http://schemas.microsoft.com/office/drawing/2014/main" id="{E003C48A-28FF-4B95-81DD-DE93E7CA39EF}"/>
              </a:ext>
            </a:extLst>
          </p:cNvPr>
          <p:cNvSpPr>
            <a:spLocks noChangeAspect="1"/>
          </p:cNvSpPr>
          <p:nvPr/>
        </p:nvSpPr>
        <p:spPr>
          <a:xfrm>
            <a:off x="5775426" y="2310830"/>
            <a:ext cx="731520" cy="356007"/>
          </a:xfrm>
          <a:prstGeom prst="mathNot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DBF78-68B7-4B32-B577-D278BD7A76F0}"/>
              </a:ext>
            </a:extLst>
          </p:cNvPr>
          <p:cNvSpPr txBox="1"/>
          <p:nvPr/>
        </p:nvSpPr>
        <p:spPr>
          <a:xfrm>
            <a:off x="6477935" y="2305835"/>
            <a:ext cx="3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32AEE5-1044-48F0-B7B5-3AD0E0E22EBF}"/>
              </a:ext>
            </a:extLst>
          </p:cNvPr>
          <p:cNvSpPr txBox="1"/>
          <p:nvPr/>
        </p:nvSpPr>
        <p:spPr>
          <a:xfrm>
            <a:off x="4188186" y="4646956"/>
            <a:ext cx="17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D8A06-68B1-48DE-8056-0A2FFB8E1070}"/>
              </a:ext>
            </a:extLst>
          </p:cNvPr>
          <p:cNvGrpSpPr/>
          <p:nvPr/>
        </p:nvGrpSpPr>
        <p:grpSpPr>
          <a:xfrm>
            <a:off x="7395014" y="4193359"/>
            <a:ext cx="1828800" cy="1828800"/>
            <a:chOff x="8682926" y="4383898"/>
            <a:chExt cx="1828800" cy="1828800"/>
          </a:xfrm>
        </p:grpSpPr>
        <p:pic>
          <p:nvPicPr>
            <p:cNvPr id="30" name="Graphic 29" descr="Lips outline">
              <a:extLst>
                <a:ext uri="{FF2B5EF4-FFF2-40B4-BE49-F238E27FC236}">
                  <a16:creationId xmlns:a16="http://schemas.microsoft.com/office/drawing/2014/main" id="{96D7C42C-EBF2-4A85-AFDD-A3958E16B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1" name="Graphic 30" descr="Anger Symbol with solid fill">
              <a:extLst>
                <a:ext uri="{FF2B5EF4-FFF2-40B4-BE49-F238E27FC236}">
                  <a16:creationId xmlns:a16="http://schemas.microsoft.com/office/drawing/2014/main" id="{BF9D2A5C-865D-459D-837E-995C8D57C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32" name="Graphic 31" descr="Bubbles with solid fill">
              <a:extLst>
                <a:ext uri="{FF2B5EF4-FFF2-40B4-BE49-F238E27FC236}">
                  <a16:creationId xmlns:a16="http://schemas.microsoft.com/office/drawing/2014/main" id="{E1996616-CCBD-4793-B1AA-CD0418D5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4FBFFE52-6881-4328-AF4E-43B02E15F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4405467"/>
            <a:ext cx="1463040" cy="14045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995A1C-3D3C-4B74-A469-A2CADA0FB128}"/>
              </a:ext>
            </a:extLst>
          </p:cNvPr>
          <p:cNvSpPr txBox="1"/>
          <p:nvPr/>
        </p:nvSpPr>
        <p:spPr>
          <a:xfrm>
            <a:off x="6477935" y="4640261"/>
            <a:ext cx="3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0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C18EC0A5-577B-48BA-9716-B9A5CB311710}"/>
              </a:ext>
            </a:extLst>
          </p:cNvPr>
          <p:cNvSpPr/>
          <p:nvPr/>
        </p:nvSpPr>
        <p:spPr>
          <a:xfrm>
            <a:off x="5775426" y="4598053"/>
            <a:ext cx="780203" cy="467137"/>
          </a:xfrm>
          <a:prstGeom prst="mathEqual">
            <a:avLst/>
          </a:prstGeom>
          <a:solidFill>
            <a:srgbClr val="D76D6F"/>
          </a:solidFill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0A63CA-EBCD-4AD8-9AF2-72FD5A248149}"/>
              </a:ext>
            </a:extLst>
          </p:cNvPr>
          <p:cNvSpPr txBox="1"/>
          <p:nvPr/>
        </p:nvSpPr>
        <p:spPr>
          <a:xfrm>
            <a:off x="9327622" y="2535178"/>
            <a:ext cx="150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Has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A71B80-CFE5-45C0-9509-98AB2F7D6536}"/>
              </a:ext>
            </a:extLst>
          </p:cNvPr>
          <p:cNvSpPr txBox="1"/>
          <p:nvPr/>
        </p:nvSpPr>
        <p:spPr>
          <a:xfrm>
            <a:off x="9449964" y="4868056"/>
            <a:ext cx="150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Has no effect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B75E577D-03AA-CF1D-FCBD-E6B46BA7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5E5A145-EB53-C84C-58B0-3F31864FB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1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26" grpId="0"/>
      <p:bldP spid="28" grpId="0"/>
      <p:bldP spid="36" grpId="0"/>
      <p:bldP spid="11" grpId="0" animBg="1"/>
      <p:bldP spid="2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B5632B-CBFC-47A8-A730-A686722E66DF}"/>
              </a:ext>
            </a:extLst>
          </p:cNvPr>
          <p:cNvSpPr txBox="1"/>
          <p:nvPr/>
        </p:nvSpPr>
        <p:spPr>
          <a:xfrm>
            <a:off x="3199236" y="3013501"/>
            <a:ext cx="5793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C25E84F-12AD-2A4D-B9E3-26116848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D935D1D-74E8-164D-150D-A643B29FF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2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3D511-1D41-42F7-9B1E-741C143EE392}"/>
              </a:ext>
            </a:extLst>
          </p:cNvPr>
          <p:cNvSpPr txBox="1"/>
          <p:nvPr/>
        </p:nvSpPr>
        <p:spPr>
          <a:xfrm>
            <a:off x="1465833" y="4806813"/>
            <a:ext cx="83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we expect periodontitis and oral cancer to be associated?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3F5A7B-BF33-4124-AD8E-F380305D490A}"/>
              </a:ext>
            </a:extLst>
          </p:cNvPr>
          <p:cNvGrpSpPr/>
          <p:nvPr/>
        </p:nvGrpSpPr>
        <p:grpSpPr>
          <a:xfrm>
            <a:off x="3160468" y="1331500"/>
            <a:ext cx="5981168" cy="3570778"/>
            <a:chOff x="3160468" y="1331500"/>
            <a:chExt cx="5981168" cy="357077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7A9BB15-0606-484A-A3C0-9B387C1BEE2D}"/>
                </a:ext>
              </a:extLst>
            </p:cNvPr>
            <p:cNvCxnSpPr>
              <a:cxnSpLocks/>
              <a:stCxn id="24" idx="1"/>
              <a:endCxn id="20" idx="0"/>
            </p:cNvCxnSpPr>
            <p:nvPr/>
          </p:nvCxnSpPr>
          <p:spPr>
            <a:xfrm flipH="1">
              <a:off x="3891988" y="2154460"/>
              <a:ext cx="1305424" cy="11311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B9090F-554B-45B5-9114-9BED2300B5CD}"/>
                </a:ext>
              </a:extLst>
            </p:cNvPr>
            <p:cNvCxnSpPr>
              <a:cxnSpLocks/>
              <a:stCxn id="24" idx="3"/>
              <a:endCxn id="16" idx="0"/>
            </p:cNvCxnSpPr>
            <p:nvPr/>
          </p:nvCxnSpPr>
          <p:spPr>
            <a:xfrm>
              <a:off x="6843332" y="2154460"/>
              <a:ext cx="1383904" cy="91901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Smoking with solid fill">
              <a:extLst>
                <a:ext uri="{FF2B5EF4-FFF2-40B4-BE49-F238E27FC236}">
                  <a16:creationId xmlns:a16="http://schemas.microsoft.com/office/drawing/2014/main" id="{0AB6D3B3-D620-4000-BC1F-4E73713C1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F1CFB6-B815-4C47-A991-C8744B9C54BC}"/>
                </a:ext>
              </a:extLst>
            </p:cNvPr>
            <p:cNvSpPr txBox="1"/>
            <p:nvPr/>
          </p:nvSpPr>
          <p:spPr>
            <a:xfrm rot="2015339">
              <a:off x="6605306" y="2250399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BF65C-CF02-4258-BE6D-281D6350D5FD}"/>
                </a:ext>
              </a:extLst>
            </p:cNvPr>
            <p:cNvSpPr txBox="1"/>
            <p:nvPr/>
          </p:nvSpPr>
          <p:spPr>
            <a:xfrm rot="19137675">
              <a:off x="3308145" y="2333700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3575C4-0B56-41E0-9D3B-64FB7F3F1C1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16" name="Graphic 15" descr="Lips outline">
                <a:extLst>
                  <a:ext uri="{FF2B5EF4-FFF2-40B4-BE49-F238E27FC236}">
                    <a16:creationId xmlns:a16="http://schemas.microsoft.com/office/drawing/2014/main" id="{8169EA59-0B3E-451E-9B22-F0DA83DE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17" name="Graphic 16" descr="Anger Symbol with solid fill">
                <a:extLst>
                  <a:ext uri="{FF2B5EF4-FFF2-40B4-BE49-F238E27FC236}">
                    <a16:creationId xmlns:a16="http://schemas.microsoft.com/office/drawing/2014/main" id="{5E63D829-BFE9-4836-A8D3-26FE76049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8" name="Graphic 17" descr="Bubbles with solid fill">
                <a:extLst>
                  <a:ext uri="{FF2B5EF4-FFF2-40B4-BE49-F238E27FC236}">
                    <a16:creationId xmlns:a16="http://schemas.microsoft.com/office/drawing/2014/main" id="{2AEFB39A-D2ED-4893-BE30-6B14B1214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333B7EA0-CD95-4AB7-8A54-6F25663C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9D8D9B70-AC6B-3D43-FABA-FC23FBC0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B70C0C4-3AE5-BC81-3EBF-46C5A25670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4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97678-5975-41BA-A054-11EBFB97F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42" t="47504" r="28659" b="38477"/>
          <a:stretch/>
        </p:blipFill>
        <p:spPr>
          <a:xfrm>
            <a:off x="6359235" y="4734495"/>
            <a:ext cx="5212080" cy="1925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8ED970E-75D5-4016-9A40-7C96E04A1466}"/>
              </a:ext>
            </a:extLst>
          </p:cNvPr>
          <p:cNvSpPr/>
          <p:nvPr/>
        </p:nvSpPr>
        <p:spPr>
          <a:xfrm>
            <a:off x="8291362" y="6212752"/>
            <a:ext cx="811273" cy="37126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3AA27-5F88-4056-88B7-160AEF2431B3}"/>
              </a:ext>
            </a:extLst>
          </p:cNvPr>
          <p:cNvSpPr txBox="1"/>
          <p:nvPr/>
        </p:nvSpPr>
        <p:spPr>
          <a:xfrm>
            <a:off x="838198" y="4930301"/>
            <a:ext cx="216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Risk difference=0.11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D7AFE9-3127-4901-A596-AF46B9461C7B}"/>
              </a:ext>
            </a:extLst>
          </p:cNvPr>
          <p:cNvSpPr txBox="1"/>
          <p:nvPr/>
        </p:nvSpPr>
        <p:spPr>
          <a:xfrm>
            <a:off x="838197" y="5339644"/>
            <a:ext cx="477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Is this causal or non-causal?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069E7A-8220-42A9-8A33-7B6D8DE17C39}"/>
              </a:ext>
            </a:extLst>
          </p:cNvPr>
          <p:cNvSpPr txBox="1"/>
          <p:nvPr/>
        </p:nvSpPr>
        <p:spPr>
          <a:xfrm>
            <a:off x="603494" y="5745942"/>
            <a:ext cx="294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How much bias is here?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9F9C5D-AFC4-4FCF-A6A8-38A879F2E02E}"/>
              </a:ext>
            </a:extLst>
          </p:cNvPr>
          <p:cNvSpPr txBox="1"/>
          <p:nvPr/>
        </p:nvSpPr>
        <p:spPr>
          <a:xfrm>
            <a:off x="838197" y="6057196"/>
            <a:ext cx="360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True causal effect 0</a:t>
            </a:r>
          </a:p>
          <a:p>
            <a:r>
              <a:rPr lang="en-US" b="1" dirty="0">
                <a:latin typeface="Tw Cen MT" panose="020B0602020104020603" pitchFamily="34" charset="0"/>
              </a:rPr>
              <a:t>Effect estimated from data 0.11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54EA7-C473-4810-9E49-55466B72F3AA}"/>
              </a:ext>
            </a:extLst>
          </p:cNvPr>
          <p:cNvSpPr txBox="1"/>
          <p:nvPr/>
        </p:nvSpPr>
        <p:spPr>
          <a:xfrm>
            <a:off x="338553" y="1738190"/>
            <a:ext cx="60971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one;</a:t>
            </a:r>
          </a:p>
          <a:p>
            <a:r>
              <a:rPr lang="pl-PL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do</a:t>
            </a:r>
            <a:r>
              <a:rPr lang="pl-P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i=</a:t>
            </a:r>
            <a:r>
              <a:rPr lang="pl-PL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pl-P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to</a:t>
            </a:r>
            <a:r>
              <a:rPr lang="pl-P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10000</a:t>
            </a:r>
            <a:r>
              <a:rPr lang="pl-P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smoking=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periodontitis=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*smoking);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oral_cancer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*smoking);</a:t>
            </a:r>
          </a:p>
          <a:p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drop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i;</a:t>
            </a:r>
          </a:p>
          <a:p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15069D-784B-4B53-97E1-0A8E75BB27BD}"/>
              </a:ext>
            </a:extLst>
          </p:cNvPr>
          <p:cNvGrpSpPr>
            <a:grpSpLocks noChangeAspect="1"/>
          </p:cNvGrpSpPr>
          <p:nvPr/>
        </p:nvGrpSpPr>
        <p:grpSpPr>
          <a:xfrm>
            <a:off x="7474605" y="903016"/>
            <a:ext cx="4529674" cy="2977862"/>
            <a:chOff x="3642463" y="1282307"/>
            <a:chExt cx="4529675" cy="297786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7EE910-17DF-420B-9C65-742FBB8CD4F9}"/>
                </a:ext>
              </a:extLst>
            </p:cNvPr>
            <p:cNvCxnSpPr>
              <a:cxnSpLocks/>
              <a:stCxn id="29" idx="1"/>
              <a:endCxn id="34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8A54AC-D92C-425B-956F-102B25B39373}"/>
                </a:ext>
              </a:extLst>
            </p:cNvPr>
            <p:cNvCxnSpPr>
              <a:cxnSpLocks/>
              <a:stCxn id="29" idx="3"/>
              <a:endCxn id="36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phic 28" descr="Smoking with solid fill">
              <a:extLst>
                <a:ext uri="{FF2B5EF4-FFF2-40B4-BE49-F238E27FC236}">
                  <a16:creationId xmlns:a16="http://schemas.microsoft.com/office/drawing/2014/main" id="{88927F1B-C82F-455B-9D2F-A0BB8B0C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F2E2C6-7081-4477-8F69-EF00D271B3C2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6FEEF5A-70E6-4E81-974B-0CB7FA03ECE8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8FC9A8C-6239-427C-9C84-15439E57CFB8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36" name="Graphic 35" descr="Lips outline">
                <a:extLst>
                  <a:ext uri="{FF2B5EF4-FFF2-40B4-BE49-F238E27FC236}">
                    <a16:creationId xmlns:a16="http://schemas.microsoft.com/office/drawing/2014/main" id="{8E71525F-09DB-45B9-8457-F4FC571D8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38" name="Graphic 37" descr="Anger Symbol with solid fill">
                <a:extLst>
                  <a:ext uri="{FF2B5EF4-FFF2-40B4-BE49-F238E27FC236}">
                    <a16:creationId xmlns:a16="http://schemas.microsoft.com/office/drawing/2014/main" id="{F6131ADC-E4E9-4E83-9C61-B30BE0CCE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44" name="Graphic 43" descr="Bubbles with solid fill">
                <a:extLst>
                  <a:ext uri="{FF2B5EF4-FFF2-40B4-BE49-F238E27FC236}">
                    <a16:creationId xmlns:a16="http://schemas.microsoft.com/office/drawing/2014/main" id="{F6BF4210-FC0A-4B29-BCC6-7E3FC6F8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BE8FB327-C78A-44E4-A8B8-6DE9990FA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0020336-F585-43FB-B1DB-8457731A40FB}"/>
              </a:ext>
            </a:extLst>
          </p:cNvPr>
          <p:cNvSpPr txBox="1"/>
          <p:nvPr/>
        </p:nvSpPr>
        <p:spPr>
          <a:xfrm>
            <a:off x="1905967" y="4084244"/>
            <a:ext cx="83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we expect periodontitis and oral cancer to be associated?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887BA1C-8A64-44A2-8B9D-0B8928D3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03B0935-B484-A992-CC89-36F4C599E4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3" grpId="0"/>
      <p:bldP spid="45" grpId="0"/>
      <p:bldP spid="46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3D511-1D41-42F7-9B1E-741C143EE392}"/>
              </a:ext>
            </a:extLst>
          </p:cNvPr>
          <p:cNvSpPr txBox="1"/>
          <p:nvPr/>
        </p:nvSpPr>
        <p:spPr>
          <a:xfrm>
            <a:off x="1465833" y="4806813"/>
            <a:ext cx="83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we expect periodontitis and oral cancer to be associated?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3F5A7B-BF33-4124-AD8E-F380305D490A}"/>
              </a:ext>
            </a:extLst>
          </p:cNvPr>
          <p:cNvGrpSpPr/>
          <p:nvPr/>
        </p:nvGrpSpPr>
        <p:grpSpPr>
          <a:xfrm>
            <a:off x="3160468" y="1331500"/>
            <a:ext cx="5981168" cy="3570778"/>
            <a:chOff x="3160468" y="1331500"/>
            <a:chExt cx="5981168" cy="357077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7A9BB15-0606-484A-A3C0-9B387C1BEE2D}"/>
                </a:ext>
              </a:extLst>
            </p:cNvPr>
            <p:cNvCxnSpPr>
              <a:cxnSpLocks/>
              <a:stCxn id="24" idx="1"/>
              <a:endCxn id="20" idx="0"/>
            </p:cNvCxnSpPr>
            <p:nvPr/>
          </p:nvCxnSpPr>
          <p:spPr>
            <a:xfrm flipH="1">
              <a:off x="3891988" y="2154460"/>
              <a:ext cx="1305424" cy="11311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B9090F-554B-45B5-9114-9BED2300B5CD}"/>
                </a:ext>
              </a:extLst>
            </p:cNvPr>
            <p:cNvCxnSpPr>
              <a:cxnSpLocks/>
              <a:stCxn id="24" idx="3"/>
              <a:endCxn id="16" idx="0"/>
            </p:cNvCxnSpPr>
            <p:nvPr/>
          </p:nvCxnSpPr>
          <p:spPr>
            <a:xfrm>
              <a:off x="6843332" y="2154460"/>
              <a:ext cx="1383904" cy="91901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Smoking with solid fill">
              <a:extLst>
                <a:ext uri="{FF2B5EF4-FFF2-40B4-BE49-F238E27FC236}">
                  <a16:creationId xmlns:a16="http://schemas.microsoft.com/office/drawing/2014/main" id="{0AB6D3B3-D620-4000-BC1F-4E73713C1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F1CFB6-B815-4C47-A991-C8744B9C54BC}"/>
                </a:ext>
              </a:extLst>
            </p:cNvPr>
            <p:cNvSpPr txBox="1"/>
            <p:nvPr/>
          </p:nvSpPr>
          <p:spPr>
            <a:xfrm rot="2015339">
              <a:off x="6605306" y="2250399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BF65C-CF02-4258-BE6D-281D6350D5FD}"/>
                </a:ext>
              </a:extLst>
            </p:cNvPr>
            <p:cNvSpPr txBox="1"/>
            <p:nvPr/>
          </p:nvSpPr>
          <p:spPr>
            <a:xfrm rot="19137675">
              <a:off x="3308145" y="2333700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3575C4-0B56-41E0-9D3B-64FB7F3F1C1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16" name="Graphic 15" descr="Lips outline">
                <a:extLst>
                  <a:ext uri="{FF2B5EF4-FFF2-40B4-BE49-F238E27FC236}">
                    <a16:creationId xmlns:a16="http://schemas.microsoft.com/office/drawing/2014/main" id="{8169EA59-0B3E-451E-9B22-F0DA83DE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17" name="Graphic 16" descr="Anger Symbol with solid fill">
                <a:extLst>
                  <a:ext uri="{FF2B5EF4-FFF2-40B4-BE49-F238E27FC236}">
                    <a16:creationId xmlns:a16="http://schemas.microsoft.com/office/drawing/2014/main" id="{5E63D829-BFE9-4836-A8D3-26FE76049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8" name="Graphic 17" descr="Bubbles with solid fill">
                <a:extLst>
                  <a:ext uri="{FF2B5EF4-FFF2-40B4-BE49-F238E27FC236}">
                    <a16:creationId xmlns:a16="http://schemas.microsoft.com/office/drawing/2014/main" id="{2AEFB39A-D2ED-4893-BE30-6B14B1214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333B7EA0-CD95-4AB7-8A54-6F25663C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11E9CB-90F8-4D33-B51B-28ACCBBBACC0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4623508" y="3987878"/>
            <a:ext cx="2689328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467ADA-FE8E-445F-AE15-DE0F6A5CE96D}"/>
              </a:ext>
            </a:extLst>
          </p:cNvPr>
          <p:cNvSpPr txBox="1"/>
          <p:nvPr/>
        </p:nvSpPr>
        <p:spPr>
          <a:xfrm>
            <a:off x="4919705" y="3570814"/>
            <a:ext cx="209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Risk difference=0.2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096C4E7-DA94-4CDF-17A3-87FD1C3B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0E81DBC-A28C-2F1D-4441-9561A2D5D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65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BCAD9D-923C-4C75-960E-2BCAE253A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78" t="47583" r="28777" b="39258"/>
          <a:stretch/>
        </p:blipFill>
        <p:spPr>
          <a:xfrm>
            <a:off x="6509029" y="4780954"/>
            <a:ext cx="5212080" cy="1825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8ED970E-75D5-4016-9A40-7C96E04A1466}"/>
              </a:ext>
            </a:extLst>
          </p:cNvPr>
          <p:cNvSpPr/>
          <p:nvPr/>
        </p:nvSpPr>
        <p:spPr>
          <a:xfrm>
            <a:off x="8455439" y="6235385"/>
            <a:ext cx="811273" cy="371261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3AA27-5F88-4056-88B7-160AEF2431B3}"/>
              </a:ext>
            </a:extLst>
          </p:cNvPr>
          <p:cNvSpPr txBox="1"/>
          <p:nvPr/>
        </p:nvSpPr>
        <p:spPr>
          <a:xfrm>
            <a:off x="838198" y="4930301"/>
            <a:ext cx="216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Risk difference=0.31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D7AFE9-3127-4901-A596-AF46B9461C7B}"/>
              </a:ext>
            </a:extLst>
          </p:cNvPr>
          <p:cNvSpPr txBox="1"/>
          <p:nvPr/>
        </p:nvSpPr>
        <p:spPr>
          <a:xfrm>
            <a:off x="838197" y="5268043"/>
            <a:ext cx="477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Is 0.31 RD causal or non-causal?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25A4F5-8C98-408E-8A99-EA9C781738DE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8571885" y="3181570"/>
            <a:ext cx="2060794" cy="1180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98B1F0-5B46-4F6A-B97C-25316F0A9A9B}"/>
              </a:ext>
            </a:extLst>
          </p:cNvPr>
          <p:cNvSpPr txBox="1"/>
          <p:nvPr/>
        </p:nvSpPr>
        <p:spPr>
          <a:xfrm>
            <a:off x="8571885" y="2822769"/>
            <a:ext cx="210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Risk difference=0.2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D41D52-647F-4DA7-912F-5B17841D0F6F}"/>
              </a:ext>
            </a:extLst>
          </p:cNvPr>
          <p:cNvSpPr txBox="1"/>
          <p:nvPr/>
        </p:nvSpPr>
        <p:spPr>
          <a:xfrm>
            <a:off x="589743" y="5681410"/>
            <a:ext cx="294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How much bias is here?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AAAF2-5CEF-43E5-AD6F-D2ECE4639EE2}"/>
              </a:ext>
            </a:extLst>
          </p:cNvPr>
          <p:cNvSpPr txBox="1"/>
          <p:nvPr/>
        </p:nvSpPr>
        <p:spPr>
          <a:xfrm>
            <a:off x="838197" y="6030014"/>
            <a:ext cx="360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True causal effect 0.2</a:t>
            </a:r>
          </a:p>
          <a:p>
            <a:r>
              <a:rPr lang="en-US" b="1" dirty="0">
                <a:latin typeface="Tw Cen MT" panose="020B0602020104020603" pitchFamily="34" charset="0"/>
              </a:rPr>
              <a:t>Effect estimated form data 0.31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B28AA1-6889-44DB-A8E6-40D44DF3961F}"/>
              </a:ext>
            </a:extLst>
          </p:cNvPr>
          <p:cNvGrpSpPr>
            <a:grpSpLocks noChangeAspect="1"/>
          </p:cNvGrpSpPr>
          <p:nvPr/>
        </p:nvGrpSpPr>
        <p:grpSpPr>
          <a:xfrm>
            <a:off x="7474605" y="903016"/>
            <a:ext cx="4529674" cy="2977862"/>
            <a:chOff x="3642463" y="1282307"/>
            <a:chExt cx="4529675" cy="297786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C812ED-7FCA-4C7F-8291-6084B0C1E17E}"/>
                </a:ext>
              </a:extLst>
            </p:cNvPr>
            <p:cNvCxnSpPr>
              <a:cxnSpLocks/>
              <a:stCxn id="33" idx="1"/>
              <a:endCxn id="39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EE35519-E4F0-4BEA-874D-C5D47204F01A}"/>
                </a:ext>
              </a:extLst>
            </p:cNvPr>
            <p:cNvCxnSpPr>
              <a:cxnSpLocks/>
              <a:stCxn id="33" idx="3"/>
              <a:endCxn id="42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Smoking with solid fill">
              <a:extLst>
                <a:ext uri="{FF2B5EF4-FFF2-40B4-BE49-F238E27FC236}">
                  <a16:creationId xmlns:a16="http://schemas.microsoft.com/office/drawing/2014/main" id="{95725AF7-CC60-4F60-BB09-243CFF4AA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A333FB-DCCD-4BF3-A781-69A5CB3D5467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B7A995-B42E-48DC-AE25-4EE44702A7AD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F6A9B27-7691-4EB3-95A6-D435E0B070F7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42" name="Graphic 41" descr="Lips outline">
                <a:extLst>
                  <a:ext uri="{FF2B5EF4-FFF2-40B4-BE49-F238E27FC236}">
                    <a16:creationId xmlns:a16="http://schemas.microsoft.com/office/drawing/2014/main" id="{4ACD7C4C-9786-49C7-85F4-90C390C07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4" name="Graphic 43" descr="Anger Symbol with solid fill">
                <a:extLst>
                  <a:ext uri="{FF2B5EF4-FFF2-40B4-BE49-F238E27FC236}">
                    <a16:creationId xmlns:a16="http://schemas.microsoft.com/office/drawing/2014/main" id="{74A73C04-4C7D-439A-B556-3382631C0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45" name="Graphic 44" descr="Bubbles with solid fill">
                <a:extLst>
                  <a:ext uri="{FF2B5EF4-FFF2-40B4-BE49-F238E27FC236}">
                    <a16:creationId xmlns:a16="http://schemas.microsoft.com/office/drawing/2014/main" id="{2153D6CD-05E4-4508-A799-1269C182D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524CA78B-8BCE-4E17-BF55-331C6B8F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727A588-9409-40B7-BAA2-57190D66581C}"/>
              </a:ext>
            </a:extLst>
          </p:cNvPr>
          <p:cNvSpPr txBox="1"/>
          <p:nvPr/>
        </p:nvSpPr>
        <p:spPr>
          <a:xfrm>
            <a:off x="283462" y="1657443"/>
            <a:ext cx="73267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one;</a:t>
            </a:r>
          </a:p>
          <a:p>
            <a:r>
              <a:rPr lang="pl-PL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do</a:t>
            </a:r>
            <a:r>
              <a:rPr lang="pl-PL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i=</a:t>
            </a:r>
            <a:r>
              <a:rPr lang="pl-PL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pl-PL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to</a:t>
            </a:r>
            <a:r>
              <a:rPr lang="pl-PL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10000</a:t>
            </a:r>
            <a:r>
              <a:rPr lang="pl-PL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smoking=</a:t>
            </a:r>
            <a:r>
              <a:rPr lang="en-US" sz="16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periodontitis=</a:t>
            </a:r>
            <a:r>
              <a:rPr lang="en-US" sz="16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*smoking);</a:t>
            </a:r>
          </a:p>
          <a:p>
            <a:r>
              <a:rPr lang="en-US" sz="16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oral_cancer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ranbin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0.3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*smoking+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0.2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*periodontitis);</a:t>
            </a:r>
          </a:p>
          <a:p>
            <a:r>
              <a:rPr lang="en-US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FF"/>
                </a:solidFill>
                <a:latin typeface="Courier New" panose="02070309020205020404" pitchFamily="49" charset="0"/>
              </a:rPr>
              <a:t>drop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i;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DA9361-E1AE-4CCB-A6A8-5460943CF89A}"/>
              </a:ext>
            </a:extLst>
          </p:cNvPr>
          <p:cNvSpPr txBox="1"/>
          <p:nvPr/>
        </p:nvSpPr>
        <p:spPr>
          <a:xfrm>
            <a:off x="1905967" y="4154089"/>
            <a:ext cx="83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Can we expect periodontitis and oral cancer to be associated?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AA64A53E-BE17-9616-AAC7-16C595E5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5BF016F-576A-69CC-DBDE-CC97B18862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3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564C-1FAF-CC7B-6B54-6FA8C3E2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The goal is to correctly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8E91-3FA2-CA60-763D-8666AA21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b="1" dirty="0">
                <a:solidFill>
                  <a:srgbClr val="D76D6F"/>
                </a:solidFill>
              </a:rPr>
              <a:t>For descriptive task</a:t>
            </a:r>
          </a:p>
          <a:p>
            <a:pPr lvl="1"/>
            <a:r>
              <a:rPr lang="en-US" b="1" dirty="0"/>
              <a:t>Measure of disease occurrence:</a:t>
            </a:r>
          </a:p>
          <a:p>
            <a:pPr lvl="2"/>
            <a:r>
              <a:rPr lang="en-US" b="1" dirty="0"/>
              <a:t>Prevalence</a:t>
            </a:r>
          </a:p>
          <a:p>
            <a:pPr lvl="2"/>
            <a:r>
              <a:rPr lang="en-US" b="1" dirty="0"/>
              <a:t>Incidence</a:t>
            </a:r>
          </a:p>
          <a:p>
            <a:r>
              <a:rPr lang="en-US" sz="2800" b="1" dirty="0">
                <a:solidFill>
                  <a:srgbClr val="D76D6F"/>
                </a:solidFill>
              </a:rPr>
              <a:t>For a predictive task</a:t>
            </a:r>
          </a:p>
          <a:p>
            <a:pPr lvl="1"/>
            <a:r>
              <a:rPr lang="en-US" b="1" dirty="0"/>
              <a:t>Mean squared error </a:t>
            </a:r>
          </a:p>
          <a:p>
            <a:pPr lvl="1"/>
            <a:r>
              <a:rPr lang="en-US" b="1" dirty="0"/>
              <a:t>Root mean squared error</a:t>
            </a:r>
          </a:p>
          <a:p>
            <a:pPr lvl="1"/>
            <a:r>
              <a:rPr lang="en-US" b="1" dirty="0"/>
              <a:t>Sensitivity</a:t>
            </a:r>
          </a:p>
          <a:p>
            <a:pPr lvl="1"/>
            <a:r>
              <a:rPr lang="en-US" b="1" dirty="0"/>
              <a:t>Specificity</a:t>
            </a:r>
          </a:p>
          <a:p>
            <a:pPr lvl="1"/>
            <a:r>
              <a:rPr lang="en-US" b="1" dirty="0"/>
              <a:t>Predictive value (positive or negative)</a:t>
            </a:r>
          </a:p>
          <a:p>
            <a:pPr lvl="1"/>
            <a:r>
              <a:rPr lang="en-US" b="1" dirty="0"/>
              <a:t>Area under the curve (ROC)</a:t>
            </a:r>
          </a:p>
          <a:p>
            <a:r>
              <a:rPr lang="en-US" sz="2800" b="1" dirty="0">
                <a:solidFill>
                  <a:srgbClr val="D76D6F"/>
                </a:solidFill>
              </a:rPr>
              <a:t>For a causal task</a:t>
            </a:r>
          </a:p>
          <a:p>
            <a:pPr lvl="1"/>
            <a:r>
              <a:rPr lang="en-US" b="1" dirty="0"/>
              <a:t>Measures of disease association:</a:t>
            </a:r>
          </a:p>
          <a:p>
            <a:pPr lvl="2"/>
            <a:r>
              <a:rPr lang="en-US" b="1" dirty="0"/>
              <a:t>Difference scale (risk difference, rate difference, time difference, etc.)</a:t>
            </a:r>
          </a:p>
          <a:p>
            <a:pPr lvl="2"/>
            <a:r>
              <a:rPr lang="en-US" b="1" dirty="0"/>
              <a:t>Ratio scale (risk ratio, rate ratio, odds ratio, time ratio, etc.)</a:t>
            </a:r>
          </a:p>
          <a:p>
            <a:pPr lvl="2"/>
            <a:endParaRPr lang="en-US" b="1" dirty="0">
              <a:solidFill>
                <a:srgbClr val="D76D6F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25C5EAC-1388-9E41-1177-3DFADC342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9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9DE8A3-20D5-4E9F-A2F9-1D1B06AE178C}"/>
              </a:ext>
            </a:extLst>
          </p:cNvPr>
          <p:cNvSpPr txBox="1"/>
          <p:nvPr/>
        </p:nvSpPr>
        <p:spPr>
          <a:xfrm>
            <a:off x="1114985" y="1549224"/>
            <a:ext cx="2769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Mixing of effects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726B0A-EA74-4308-A26D-2D135D588577}"/>
              </a:ext>
            </a:extLst>
          </p:cNvPr>
          <p:cNvSpPr txBox="1"/>
          <p:nvPr/>
        </p:nvSpPr>
        <p:spPr>
          <a:xfrm>
            <a:off x="1742210" y="5661878"/>
            <a:ext cx="9061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Does periodontitis cause oral cancer? or that smoking causes oral cancer and it happens to be that smokers tend to have periodontitis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E0821-A229-4625-846F-41F0F7EFD8D2}"/>
              </a:ext>
            </a:extLst>
          </p:cNvPr>
          <p:cNvGrpSpPr>
            <a:grpSpLocks noChangeAspect="1"/>
          </p:cNvGrpSpPr>
          <p:nvPr/>
        </p:nvGrpSpPr>
        <p:grpSpPr>
          <a:xfrm>
            <a:off x="4995263" y="4442459"/>
            <a:ext cx="2555392" cy="644808"/>
            <a:chOff x="4686586" y="3931009"/>
            <a:chExt cx="2667573" cy="64480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62C7CF-28A8-419F-9E9F-F7D78105824B}"/>
                </a:ext>
              </a:extLst>
            </p:cNvPr>
            <p:cNvCxnSpPr/>
            <p:nvPr/>
          </p:nvCxnSpPr>
          <p:spPr>
            <a:xfrm>
              <a:off x="4686586" y="3931009"/>
              <a:ext cx="2667573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78A1F6-95C7-496C-BEDA-780E1906387A}"/>
                </a:ext>
              </a:extLst>
            </p:cNvPr>
            <p:cNvSpPr txBox="1"/>
            <p:nvPr/>
          </p:nvSpPr>
          <p:spPr>
            <a:xfrm>
              <a:off x="4971906" y="4407366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Causal pathway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C42E57-845D-48CA-8505-8AD8980C8CD8}"/>
              </a:ext>
            </a:extLst>
          </p:cNvPr>
          <p:cNvCxnSpPr>
            <a:cxnSpLocks/>
          </p:cNvCxnSpPr>
          <p:nvPr/>
        </p:nvCxnSpPr>
        <p:spPr>
          <a:xfrm flipV="1">
            <a:off x="4883630" y="4711003"/>
            <a:ext cx="2778659" cy="1"/>
          </a:xfrm>
          <a:prstGeom prst="straightConnector1">
            <a:avLst/>
          </a:prstGeom>
          <a:ln w="38100">
            <a:solidFill>
              <a:srgbClr val="25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B3DFBA2-AAB0-46F2-83C5-34D1F5A1B3D7}"/>
              </a:ext>
            </a:extLst>
          </p:cNvPr>
          <p:cNvSpPr txBox="1"/>
          <p:nvPr/>
        </p:nvSpPr>
        <p:spPr>
          <a:xfrm>
            <a:off x="7867163" y="1800685"/>
            <a:ext cx="375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causal pathway through smoking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2A7566C-1755-4B5B-AD49-74B47B93BD05}"/>
              </a:ext>
            </a:extLst>
          </p:cNvPr>
          <p:cNvGrpSpPr/>
          <p:nvPr/>
        </p:nvGrpSpPr>
        <p:grpSpPr>
          <a:xfrm>
            <a:off x="3556366" y="1253384"/>
            <a:ext cx="5346739" cy="2125506"/>
            <a:chOff x="3815729" y="1387715"/>
            <a:chExt cx="4785131" cy="212550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ED98A21-DF3C-4337-8E7C-172997574A29}"/>
                </a:ext>
              </a:extLst>
            </p:cNvPr>
            <p:cNvSpPr/>
            <p:nvPr/>
          </p:nvSpPr>
          <p:spPr>
            <a:xfrm>
              <a:off x="3815729" y="1387715"/>
              <a:ext cx="4737005" cy="2125506"/>
            </a:xfrm>
            <a:custGeom>
              <a:avLst/>
              <a:gdLst>
                <a:gd name="connsiteX0" fmla="*/ 0 w 4737005"/>
                <a:gd name="connsiteY0" fmla="*/ 2125506 h 2125506"/>
                <a:gd name="connsiteX1" fmla="*/ 2289438 w 4737005"/>
                <a:gd name="connsiteY1" fmla="*/ 1073 h 2125506"/>
                <a:gd name="connsiteX2" fmla="*/ 4737005 w 4737005"/>
                <a:gd name="connsiteY2" fmla="*/ 1898625 h 212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7005" h="2125506">
                  <a:moveTo>
                    <a:pt x="0" y="2125506"/>
                  </a:moveTo>
                  <a:cubicBezTo>
                    <a:pt x="749968" y="1082196"/>
                    <a:pt x="1499937" y="38886"/>
                    <a:pt x="2289438" y="1073"/>
                  </a:cubicBezTo>
                  <a:cubicBezTo>
                    <a:pt x="3078939" y="-36740"/>
                    <a:pt x="3907972" y="930942"/>
                    <a:pt x="4737005" y="1898625"/>
                  </a:cubicBezTo>
                </a:path>
              </a:pathLst>
            </a:custGeom>
            <a:noFill/>
            <a:ln w="38100">
              <a:solidFill>
                <a:srgbClr val="254B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0631F03-6BF7-4527-9D54-66FBF52D7E80}"/>
                </a:ext>
              </a:extLst>
            </p:cNvPr>
            <p:cNvCxnSpPr>
              <a:stCxn id="48" idx="2"/>
            </p:cNvCxnSpPr>
            <p:nvPr/>
          </p:nvCxnSpPr>
          <p:spPr>
            <a:xfrm>
              <a:off x="8552734" y="3286340"/>
              <a:ext cx="48126" cy="68801"/>
            </a:xfrm>
            <a:prstGeom prst="straightConnector1">
              <a:avLst/>
            </a:prstGeom>
            <a:ln w="38100">
              <a:solidFill>
                <a:srgbClr val="254B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687B94-E7F6-4CF2-AFC4-232C303FE2D4}"/>
              </a:ext>
            </a:extLst>
          </p:cNvPr>
          <p:cNvGrpSpPr/>
          <p:nvPr/>
        </p:nvGrpSpPr>
        <p:grpSpPr>
          <a:xfrm>
            <a:off x="3434235" y="1615663"/>
            <a:ext cx="5981168" cy="3570778"/>
            <a:chOff x="3160468" y="1331500"/>
            <a:chExt cx="5981168" cy="357077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94D385-D300-4926-8291-26A898727E87}"/>
                </a:ext>
              </a:extLst>
            </p:cNvPr>
            <p:cNvCxnSpPr>
              <a:cxnSpLocks/>
              <a:stCxn id="26" idx="1"/>
              <a:endCxn id="31" idx="0"/>
            </p:cNvCxnSpPr>
            <p:nvPr/>
          </p:nvCxnSpPr>
          <p:spPr>
            <a:xfrm flipH="1">
              <a:off x="3891988" y="2154460"/>
              <a:ext cx="1305424" cy="11311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304249-FFF3-4F6B-9527-DC03FE4D996C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6843332" y="2154460"/>
              <a:ext cx="1383904" cy="91901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Smoking with solid fill">
              <a:extLst>
                <a:ext uri="{FF2B5EF4-FFF2-40B4-BE49-F238E27FC236}">
                  <a16:creationId xmlns:a16="http://schemas.microsoft.com/office/drawing/2014/main" id="{3384D9DA-85FA-41C3-A57C-5CBCFF512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426C0-11D9-4889-8A77-F8137A319E6C}"/>
                </a:ext>
              </a:extLst>
            </p:cNvPr>
            <p:cNvSpPr txBox="1"/>
            <p:nvPr/>
          </p:nvSpPr>
          <p:spPr>
            <a:xfrm rot="2015339">
              <a:off x="6605306" y="2250399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D0D32D-78D5-4DF3-B0E8-FF2196BC7DF8}"/>
                </a:ext>
              </a:extLst>
            </p:cNvPr>
            <p:cNvSpPr txBox="1"/>
            <p:nvPr/>
          </p:nvSpPr>
          <p:spPr>
            <a:xfrm rot="19137675">
              <a:off x="3308145" y="2333700"/>
              <a:ext cx="209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difference=0.3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52591D-8E39-448C-8E60-7743ABADA49F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32" name="Graphic 31" descr="Lips outline">
                <a:extLst>
                  <a:ext uri="{FF2B5EF4-FFF2-40B4-BE49-F238E27FC236}">
                    <a16:creationId xmlns:a16="http://schemas.microsoft.com/office/drawing/2014/main" id="{B4B9866E-EA85-4FA7-8213-40C158BF5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34" name="Graphic 33" descr="Anger Symbol with solid fill">
                <a:extLst>
                  <a:ext uri="{FF2B5EF4-FFF2-40B4-BE49-F238E27FC236}">
                    <a16:creationId xmlns:a16="http://schemas.microsoft.com/office/drawing/2014/main" id="{8D90EBCA-A124-469C-BC47-4C30DF7B7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35" name="Graphic 34" descr="Bubbles with solid fill">
                <a:extLst>
                  <a:ext uri="{FF2B5EF4-FFF2-40B4-BE49-F238E27FC236}">
                    <a16:creationId xmlns:a16="http://schemas.microsoft.com/office/drawing/2014/main" id="{9A5C4ADB-8459-4EA8-B0A0-63615EFDF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46C3A227-223F-4FEC-B4F9-D87C71C9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BEC89C-1D0B-4B35-8EB4-301157785B3A}"/>
              </a:ext>
            </a:extLst>
          </p:cNvPr>
          <p:cNvSpPr txBox="1"/>
          <p:nvPr/>
        </p:nvSpPr>
        <p:spPr>
          <a:xfrm>
            <a:off x="5245672" y="3919287"/>
            <a:ext cx="209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Risk difference=0.2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8B0B149B-B8C4-EFD9-6178-233FBA39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56B97B4-8618-5BDD-5109-6668DAEB18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98D1-3C10-432C-A393-3CDFBB32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B472-C11E-49B9-AFDF-BDB88E6D8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5400" b="1" dirty="0">
                <a:latin typeface="Tw Cen MT" panose="020B0602020104020603" pitchFamily="34" charset="0"/>
              </a:rPr>
              <a:t>What do we do 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A27BC-81BB-4775-9D1F-5147F7EC5850}"/>
              </a:ext>
            </a:extLst>
          </p:cNvPr>
          <p:cNvSpPr txBox="1"/>
          <p:nvPr/>
        </p:nvSpPr>
        <p:spPr>
          <a:xfrm>
            <a:off x="4331369" y="3712601"/>
            <a:ext cx="3740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Account for smoking by</a:t>
            </a:r>
          </a:p>
          <a:p>
            <a:r>
              <a:rPr lang="en-US" sz="2400" b="1" dirty="0">
                <a:latin typeface="Tw Cen MT" panose="020B0602020104020603" pitchFamily="34" charset="0"/>
              </a:rPr>
              <a:t>Conditioning on smoking</a:t>
            </a:r>
          </a:p>
          <a:p>
            <a:r>
              <a:rPr lang="en-US" sz="2400" b="1" dirty="0">
                <a:latin typeface="Tw Cen MT" panose="020B0602020104020603" pitchFamily="34" charset="0"/>
              </a:rPr>
              <a:t>Adjusting for smoking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DC83776-7990-8BDA-8D54-409C0640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AFAD1D4-DFCF-B956-FD9A-C5B90B04C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19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32911E-9C55-43E2-BA8C-79FE64445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27" t="48392" r="32286" b="33006"/>
          <a:stretch/>
        </p:blipFill>
        <p:spPr>
          <a:xfrm>
            <a:off x="166114" y="4060508"/>
            <a:ext cx="5760720" cy="2283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5C4A4-354D-4D63-8C83-F2836484A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27" t="60477" r="31919" b="20540"/>
          <a:stretch/>
        </p:blipFill>
        <p:spPr>
          <a:xfrm>
            <a:off x="6248366" y="4049443"/>
            <a:ext cx="5760720" cy="2303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094F23-38A4-4C46-866C-85741278156F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247486" y="3445818"/>
            <a:ext cx="2060794" cy="1180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465FCB0-8852-4EDF-B4B1-4F84B3979E81}"/>
              </a:ext>
            </a:extLst>
          </p:cNvPr>
          <p:cNvSpPr txBox="1"/>
          <p:nvPr/>
        </p:nvSpPr>
        <p:spPr>
          <a:xfrm>
            <a:off x="8279150" y="3074827"/>
            <a:ext cx="210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Risk difference=0.2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8BDE0AC-B874-4822-BC39-5AEED7B1B824}"/>
              </a:ext>
            </a:extLst>
          </p:cNvPr>
          <p:cNvSpPr/>
          <p:nvPr/>
        </p:nvSpPr>
        <p:spPr>
          <a:xfrm>
            <a:off x="8137188" y="5309950"/>
            <a:ext cx="618767" cy="30486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193F9E7-E942-4598-9DD2-642DEAE37EC0}"/>
              </a:ext>
            </a:extLst>
          </p:cNvPr>
          <p:cNvSpPr/>
          <p:nvPr/>
        </p:nvSpPr>
        <p:spPr>
          <a:xfrm>
            <a:off x="2090282" y="5285104"/>
            <a:ext cx="618767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99033-5E5B-4C01-8704-A6C5378C687B}"/>
              </a:ext>
            </a:extLst>
          </p:cNvPr>
          <p:cNvSpPr txBox="1"/>
          <p:nvPr/>
        </p:nvSpPr>
        <p:spPr>
          <a:xfrm>
            <a:off x="1090097" y="6440969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Was 0.11 before accounting for smoking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41AC2C-57D9-4157-A4F5-6840C2E037D9}"/>
              </a:ext>
            </a:extLst>
          </p:cNvPr>
          <p:cNvSpPr txBox="1"/>
          <p:nvPr/>
        </p:nvSpPr>
        <p:spPr>
          <a:xfrm>
            <a:off x="7155547" y="6436716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Was 0.31 before accounting for smoking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11CD4-59C6-4B4E-ACF4-1471E0BCBA1E}"/>
              </a:ext>
            </a:extLst>
          </p:cNvPr>
          <p:cNvGrpSpPr>
            <a:grpSpLocks noChangeAspect="1"/>
          </p:cNvGrpSpPr>
          <p:nvPr/>
        </p:nvGrpSpPr>
        <p:grpSpPr>
          <a:xfrm>
            <a:off x="761803" y="1255092"/>
            <a:ext cx="4529674" cy="2977862"/>
            <a:chOff x="3642463" y="1282307"/>
            <a:chExt cx="4529675" cy="297786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124F3-D61E-4F99-A63F-FE4F1A46A260}"/>
                </a:ext>
              </a:extLst>
            </p:cNvPr>
            <p:cNvCxnSpPr>
              <a:cxnSpLocks/>
              <a:stCxn id="39" idx="1"/>
              <a:endCxn id="43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6BFB97-E819-4F6A-B558-D7BAE15E73F9}"/>
                </a:ext>
              </a:extLst>
            </p:cNvPr>
            <p:cNvCxnSpPr>
              <a:cxnSpLocks/>
              <a:stCxn id="39" idx="3"/>
              <a:endCxn id="45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Smoking with solid fill">
              <a:extLst>
                <a:ext uri="{FF2B5EF4-FFF2-40B4-BE49-F238E27FC236}">
                  <a16:creationId xmlns:a16="http://schemas.microsoft.com/office/drawing/2014/main" id="{33BF97BC-C4B1-4C68-889A-B200D397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611BC3-B11A-4BC3-B573-FD442D122131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15EC32-8910-448C-8A5B-1CDFE7E80AB7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89BF43-7F2C-4FAD-927D-A33D9A062D0F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45" name="Graphic 44" descr="Lips outline">
                <a:extLst>
                  <a:ext uri="{FF2B5EF4-FFF2-40B4-BE49-F238E27FC236}">
                    <a16:creationId xmlns:a16="http://schemas.microsoft.com/office/drawing/2014/main" id="{7084136D-CCE2-402C-A1F6-5E1F8EA1D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6" name="Graphic 45" descr="Anger Symbol with solid fill">
                <a:extLst>
                  <a:ext uri="{FF2B5EF4-FFF2-40B4-BE49-F238E27FC236}">
                    <a16:creationId xmlns:a16="http://schemas.microsoft.com/office/drawing/2014/main" id="{A0522E8B-936D-4D62-856B-3E1D1AC93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7" name="Graphic 56" descr="Bubbles with solid fill">
                <a:extLst>
                  <a:ext uri="{FF2B5EF4-FFF2-40B4-BE49-F238E27FC236}">
                    <a16:creationId xmlns:a16="http://schemas.microsoft.com/office/drawing/2014/main" id="{19805DB4-C1F2-42CB-A2C8-9AB82186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52AE159-A346-4B14-9FB8-1742303C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471D51-EFF9-4592-BE91-E42FF9FE08F6}"/>
              </a:ext>
            </a:extLst>
          </p:cNvPr>
          <p:cNvGrpSpPr>
            <a:grpSpLocks noChangeAspect="1"/>
          </p:cNvGrpSpPr>
          <p:nvPr/>
        </p:nvGrpSpPr>
        <p:grpSpPr>
          <a:xfrm>
            <a:off x="7150206" y="1167264"/>
            <a:ext cx="4529674" cy="2977862"/>
            <a:chOff x="3642463" y="1282307"/>
            <a:chExt cx="4529675" cy="2977862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8DF71E6-B53B-4349-BECF-F0425AA4E24E}"/>
                </a:ext>
              </a:extLst>
            </p:cNvPr>
            <p:cNvCxnSpPr>
              <a:cxnSpLocks/>
              <a:stCxn id="72" idx="1"/>
              <a:endCxn id="76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47FFA67-33DF-450A-8504-528CF83FDCF3}"/>
                </a:ext>
              </a:extLst>
            </p:cNvPr>
            <p:cNvCxnSpPr>
              <a:cxnSpLocks/>
              <a:stCxn id="72" idx="3"/>
              <a:endCxn id="77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Graphic 71" descr="Smoking with solid fill">
              <a:extLst>
                <a:ext uri="{FF2B5EF4-FFF2-40B4-BE49-F238E27FC236}">
                  <a16:creationId xmlns:a16="http://schemas.microsoft.com/office/drawing/2014/main" id="{9182071B-3809-4C20-A37C-3ABDC5E93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668226-0BF4-460B-9F36-D81FF7D2FE4F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383FF-00EB-4BC3-AA69-611823947328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1552F67-42BD-4BFA-A6B2-C2283C99E59A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77" name="Graphic 76" descr="Lips outline">
                <a:extLst>
                  <a:ext uri="{FF2B5EF4-FFF2-40B4-BE49-F238E27FC236}">
                    <a16:creationId xmlns:a16="http://schemas.microsoft.com/office/drawing/2014/main" id="{B62929E1-A3CF-4A81-9E18-12A2CA7E0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78" name="Graphic 77" descr="Anger Symbol with solid fill">
                <a:extLst>
                  <a:ext uri="{FF2B5EF4-FFF2-40B4-BE49-F238E27FC236}">
                    <a16:creationId xmlns:a16="http://schemas.microsoft.com/office/drawing/2014/main" id="{0D4A87D2-151B-4C25-B6C0-3EF03E1BB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79" name="Graphic 78" descr="Bubbles with solid fill">
                <a:extLst>
                  <a:ext uri="{FF2B5EF4-FFF2-40B4-BE49-F238E27FC236}">
                    <a16:creationId xmlns:a16="http://schemas.microsoft.com/office/drawing/2014/main" id="{1EE6191C-4802-480F-B5B8-8580FC6EB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76" name="Picture 75" descr="Icon&#10;&#10;Description automatically generated">
              <a:extLst>
                <a:ext uri="{FF2B5EF4-FFF2-40B4-BE49-F238E27FC236}">
                  <a16:creationId xmlns:a16="http://schemas.microsoft.com/office/drawing/2014/main" id="{45463596-3377-4362-B2B0-DC910EBB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4EA7816B-DE09-78A2-D704-061ACC59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5A91C4A-B5C9-657F-D775-DCC7E62200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35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512C-2431-488C-AACE-BCDDD857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D93A-37D7-4E4B-BAF6-8E22DF85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mean by </a:t>
            </a:r>
          </a:p>
          <a:p>
            <a:pPr lvl="1"/>
            <a:r>
              <a:rPr lang="en-US" dirty="0"/>
              <a:t>“correlation is not causation”</a:t>
            </a:r>
          </a:p>
          <a:p>
            <a:pPr lvl="1"/>
            <a:r>
              <a:rPr lang="en-US" dirty="0"/>
              <a:t>”association is not causation”</a:t>
            </a:r>
          </a:p>
          <a:p>
            <a:r>
              <a:rPr lang="en-US" dirty="0"/>
              <a:t>Does not occur in RCT</a:t>
            </a:r>
          </a:p>
          <a:p>
            <a:pPr lvl="1"/>
            <a:r>
              <a:rPr lang="en-US" dirty="0"/>
              <a:t>Guarantee balance of covariates on average due to random assignment of exposure</a:t>
            </a:r>
          </a:p>
          <a:p>
            <a:pPr lvl="1"/>
            <a:r>
              <a:rPr lang="en-US" dirty="0"/>
              <a:t>Treatment assignment is </a:t>
            </a:r>
            <a:r>
              <a:rPr lang="en-US" b="1" dirty="0">
                <a:solidFill>
                  <a:srgbClr val="D76D6F"/>
                </a:solidFill>
              </a:rPr>
              <a:t>random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A8C24-0025-4FCB-96C7-378DA5D12126}"/>
              </a:ext>
            </a:extLst>
          </p:cNvPr>
          <p:cNvSpPr txBox="1"/>
          <p:nvPr/>
        </p:nvSpPr>
        <p:spPr>
          <a:xfrm>
            <a:off x="3202689" y="6369221"/>
            <a:ext cx="127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1BBA7-A479-4BD2-A477-7287B949E8A6}"/>
              </a:ext>
            </a:extLst>
          </p:cNvPr>
          <p:cNvSpPr txBox="1"/>
          <p:nvPr/>
        </p:nvSpPr>
        <p:spPr>
          <a:xfrm>
            <a:off x="8423251" y="6369221"/>
            <a:ext cx="127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335CC-5225-4217-B20B-59332CCA43F7}"/>
              </a:ext>
            </a:extLst>
          </p:cNvPr>
          <p:cNvSpPr txBox="1"/>
          <p:nvPr/>
        </p:nvSpPr>
        <p:spPr>
          <a:xfrm>
            <a:off x="1650045" y="4813435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Treatment assignment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7A8E1A-4040-4DF8-96BE-C4BB4E770481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4142" y="5182767"/>
            <a:ext cx="958514" cy="1186454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8730BC-E122-4BF1-8CB5-313720A9F0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82622" y="6553887"/>
            <a:ext cx="3940629" cy="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38A80F-C6C8-4305-9D47-4651766C481A}"/>
              </a:ext>
            </a:extLst>
          </p:cNvPr>
          <p:cNvSpPr txBox="1"/>
          <p:nvPr/>
        </p:nvSpPr>
        <p:spPr>
          <a:xfrm>
            <a:off x="6649453" y="4801613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Causes of outcome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B27A14-13A7-4955-AC6F-22E5A36755D3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7883550" y="5170945"/>
            <a:ext cx="1179668" cy="1198276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CA60A27-8ED7-9B05-E455-9D6EA106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6904B6C-C011-1168-0EE1-B7CF6F67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3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512C-2431-488C-AACE-BCDDD857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D93A-37D7-4E4B-BAF6-8E22DF852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in observational studies</a:t>
            </a:r>
          </a:p>
          <a:p>
            <a:r>
              <a:rPr lang="en-US" dirty="0"/>
              <a:t>Do not guarantee balance of covariates</a:t>
            </a:r>
          </a:p>
          <a:p>
            <a:pPr lvl="1"/>
            <a:r>
              <a:rPr lang="en-US" dirty="0"/>
              <a:t>Treatment assignment is </a:t>
            </a:r>
            <a:r>
              <a:rPr lang="en-US" b="1" dirty="0">
                <a:solidFill>
                  <a:srgbClr val="D76D6F"/>
                </a:solidFill>
              </a:rPr>
              <a:t>not random </a:t>
            </a:r>
            <a:r>
              <a:rPr lang="en-US" dirty="0"/>
              <a:t>(choice/circumstance) which also increase risk of outcome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C5F999-4DD6-46E6-BB53-6D34546EB7D1}"/>
              </a:ext>
            </a:extLst>
          </p:cNvPr>
          <p:cNvGrpSpPr/>
          <p:nvPr/>
        </p:nvGrpSpPr>
        <p:grpSpPr>
          <a:xfrm>
            <a:off x="3767603" y="4310067"/>
            <a:ext cx="5033207" cy="2094106"/>
            <a:chOff x="355223" y="4579773"/>
            <a:chExt cx="5033207" cy="20941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63943-130D-47D2-AFE0-3BC311938B15}"/>
                </a:ext>
              </a:extLst>
            </p:cNvPr>
            <p:cNvSpPr txBox="1"/>
            <p:nvPr/>
          </p:nvSpPr>
          <p:spPr>
            <a:xfrm>
              <a:off x="355223" y="6304547"/>
              <a:ext cx="108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Exposure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C11D11-7E23-4459-A6C2-2EFE18F9BE19}"/>
                </a:ext>
              </a:extLst>
            </p:cNvPr>
            <p:cNvSpPr txBox="1"/>
            <p:nvPr/>
          </p:nvSpPr>
          <p:spPr>
            <a:xfrm>
              <a:off x="4198917" y="6304547"/>
              <a:ext cx="1189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Outcome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80A2ADF-FF48-4904-948B-3A73B5D8838F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896069" y="4949105"/>
              <a:ext cx="1921846" cy="1355442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83A241-A35E-4F41-9431-AFB5700DF45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436914" y="6489213"/>
              <a:ext cx="2762003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B3230-8301-4F14-82B1-EE81BE72E871}"/>
                </a:ext>
              </a:extLst>
            </p:cNvPr>
            <p:cNvSpPr txBox="1"/>
            <p:nvPr/>
          </p:nvSpPr>
          <p:spPr>
            <a:xfrm>
              <a:off x="662543" y="4579773"/>
              <a:ext cx="4310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Causes of exposure and outcome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66F627-B315-4921-82F2-B70F6D4C8D65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>
              <a:off x="2817915" y="4949105"/>
              <a:ext cx="1975759" cy="1355442"/>
            </a:xfrm>
            <a:prstGeom prst="straightConnector1">
              <a:avLst/>
            </a:prstGeom>
            <a:ln w="38100">
              <a:solidFill>
                <a:srgbClr val="EEB6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48182EB-AE6F-246B-A2E5-893C1EF7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922EF3B-0023-EF60-C24E-70F33CA28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07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B1C44-8476-4CA5-B615-78C2E66C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Examples of confounding in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CEAD5-C767-43E0-B5B6-DC1EB83D4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Occupational factors</a:t>
            </a:r>
          </a:p>
          <a:p>
            <a:pPr lvl="1"/>
            <a:r>
              <a:rPr lang="en-US" dirty="0"/>
              <a:t>Healthy worker bias</a:t>
            </a:r>
          </a:p>
          <a:p>
            <a:r>
              <a:rPr lang="en-US" dirty="0"/>
              <a:t>Clinical decisions (confounding by indication)</a:t>
            </a:r>
          </a:p>
          <a:p>
            <a:r>
              <a:rPr lang="en-US" dirty="0"/>
              <a:t>Lifestyle</a:t>
            </a:r>
          </a:p>
          <a:p>
            <a:pPr lvl="1"/>
            <a:r>
              <a:rPr lang="en-US" dirty="0"/>
              <a:t>Smoking</a:t>
            </a:r>
          </a:p>
          <a:p>
            <a:r>
              <a:rPr lang="en-US" dirty="0"/>
              <a:t>Genetic factors</a:t>
            </a:r>
          </a:p>
          <a:p>
            <a:pPr lvl="1"/>
            <a:r>
              <a:rPr lang="en-US" dirty="0"/>
              <a:t>Genes/SNP</a:t>
            </a:r>
          </a:p>
          <a:p>
            <a:r>
              <a:rPr lang="en-US" dirty="0"/>
              <a:t>Social factors</a:t>
            </a:r>
          </a:p>
          <a:p>
            <a:pPr lvl="1"/>
            <a:r>
              <a:rPr lang="en-US" dirty="0"/>
              <a:t>Income</a:t>
            </a:r>
          </a:p>
          <a:p>
            <a:r>
              <a:rPr lang="en-US" dirty="0"/>
              <a:t>Environmental exposures</a:t>
            </a:r>
          </a:p>
          <a:p>
            <a:pPr lvl="1"/>
            <a:r>
              <a:rPr lang="en-US" dirty="0"/>
              <a:t>Pollutants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86D09-2BC0-E87A-EB1A-8B032702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D919D-0350-1186-3DEE-31F610A060ED}"/>
              </a:ext>
            </a:extLst>
          </p:cNvPr>
          <p:cNvSpPr txBox="1"/>
          <p:nvPr/>
        </p:nvSpPr>
        <p:spPr>
          <a:xfrm>
            <a:off x="3048573" y="6642556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effectLst/>
              </a:rPr>
              <a:t>Hernán</a:t>
            </a:r>
            <a:r>
              <a:rPr lang="en-US" sz="800" b="0" i="0" dirty="0">
                <a:effectLst/>
              </a:rPr>
              <a:t> MA, Robins JM (2020). Causal Inference: What If. Boca Raton: Chapman &amp; Hall/CRC.</a:t>
            </a:r>
            <a:endParaRPr lang="en-US" sz="800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BEBB768-DE6B-02BB-16E9-2FF9EEC9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FD90-FE5B-4395-B811-CA44999F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bias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021B-8A7B-47EB-AF6A-2193B0E4A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achieve balance of covariates in observational studies?</a:t>
            </a:r>
          </a:p>
          <a:p>
            <a:r>
              <a:rPr lang="en-US" dirty="0"/>
              <a:t>Ideally</a:t>
            </a:r>
          </a:p>
          <a:p>
            <a:pPr lvl="1"/>
            <a:r>
              <a:rPr lang="en-US" dirty="0"/>
              <a:t>Draw a DAG based on prior knowledge in collaboration with experts in the field</a:t>
            </a:r>
          </a:p>
          <a:p>
            <a:pPr lvl="1"/>
            <a:r>
              <a:rPr lang="en-US" dirty="0"/>
              <a:t>Identify the minimally sufficient set of variables to achieve balance of covariates </a:t>
            </a:r>
          </a:p>
          <a:p>
            <a:pPr lvl="1"/>
            <a:r>
              <a:rPr lang="en-US" b="1" dirty="0">
                <a:solidFill>
                  <a:srgbClr val="D76D6F"/>
                </a:solidFill>
              </a:rPr>
              <a:t>DO NOT SELECT VARIABLES BASED ON DATA</a:t>
            </a:r>
          </a:p>
          <a:p>
            <a:pPr lvl="1"/>
            <a:endParaRPr lang="en-US" b="1" dirty="0">
              <a:solidFill>
                <a:srgbClr val="D76D6F"/>
              </a:solidFill>
            </a:endParaRPr>
          </a:p>
          <a:p>
            <a:r>
              <a:rPr lang="en-US" dirty="0"/>
              <a:t>Not ideal</a:t>
            </a:r>
          </a:p>
          <a:p>
            <a:pPr lvl="1"/>
            <a:r>
              <a:rPr lang="en-US" dirty="0"/>
              <a:t>Based on what previous studies identified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FBEB2-0BF7-423F-8E28-FE19B6106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7" t="15878" r="27292" b="55521"/>
          <a:stretch/>
        </p:blipFill>
        <p:spPr>
          <a:xfrm>
            <a:off x="8048114" y="3896591"/>
            <a:ext cx="3657600" cy="14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84053-161C-4169-A853-C2EBD31BD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20337" r="27696" b="63580"/>
          <a:stretch/>
        </p:blipFill>
        <p:spPr>
          <a:xfrm>
            <a:off x="8048114" y="5518806"/>
            <a:ext cx="3657600" cy="8823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C07D439-3CD7-DF01-E01F-D42DCC95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CA9C7D0-212E-DF12-C0A8-1B4248C08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12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0FD7-23A8-4FB9-AE11-2B194781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Methods to handle confounding bias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E8227-FCD5-42C1-B1D0-52AF2A188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D76D6F"/>
                </a:solidFill>
              </a:rPr>
              <a:t>During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A36AD-9AF6-4B9E-9BF1-93685B9F0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2625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Randomization</a:t>
            </a:r>
          </a:p>
          <a:p>
            <a:r>
              <a:rPr lang="en-US" dirty="0"/>
              <a:t>Restriction</a:t>
            </a:r>
          </a:p>
          <a:p>
            <a:r>
              <a:rPr lang="en-US" dirty="0"/>
              <a:t>Matching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A55D3-23A5-4DD0-8E00-28F9043A5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254B56"/>
                </a:solidFill>
              </a:rPr>
              <a:t>During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A3812-6CD2-433A-BDCB-D83253FA8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77821" cy="36845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Stratification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Matching</a:t>
            </a:r>
          </a:p>
          <a:p>
            <a:r>
              <a:rPr lang="en-US" dirty="0"/>
              <a:t>Propensity scores</a:t>
            </a:r>
          </a:p>
          <a:p>
            <a:r>
              <a:rPr lang="en-US" dirty="0"/>
              <a:t>Generalized methods (g-methods)</a:t>
            </a:r>
          </a:p>
          <a:p>
            <a:pPr lvl="1"/>
            <a:r>
              <a:rPr lang="en-US" dirty="0"/>
              <a:t>Standardization and parametric g-formula </a:t>
            </a:r>
          </a:p>
          <a:p>
            <a:pPr lvl="1"/>
            <a:r>
              <a:rPr lang="en-US" dirty="0"/>
              <a:t>Inverse probability weighting and marginal structural models </a:t>
            </a:r>
          </a:p>
          <a:p>
            <a:pPr lvl="1"/>
            <a:r>
              <a:rPr lang="en-US" dirty="0"/>
              <a:t>G-estimation</a:t>
            </a:r>
          </a:p>
          <a:p>
            <a:pPr lvl="1"/>
            <a:r>
              <a:rPr lang="en-US" dirty="0"/>
              <a:t>Doubly robust estimators/Targeted maximum likelihood estimates (TMLE): can include machine learning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D4609B1-4349-088E-E798-5B7335D5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9FE677-C382-001D-4C4A-4EA718697A75}"/>
              </a:ext>
            </a:extLst>
          </p:cNvPr>
          <p:cNvSpPr txBox="1">
            <a:spLocks/>
          </p:cNvSpPr>
          <p:nvPr/>
        </p:nvSpPr>
        <p:spPr>
          <a:xfrm>
            <a:off x="839787" y="387166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758FA1"/>
                </a:solidFill>
              </a:rPr>
              <a:t>Quasi-experimental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651546C-0259-8A89-2ED0-E3F03A7CAFD4}"/>
              </a:ext>
            </a:extLst>
          </p:cNvPr>
          <p:cNvSpPr txBox="1">
            <a:spLocks/>
          </p:cNvSpPr>
          <p:nvPr/>
        </p:nvSpPr>
        <p:spPr>
          <a:xfrm>
            <a:off x="839787" y="4681647"/>
            <a:ext cx="5157787" cy="2111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Instrumental variables</a:t>
            </a:r>
          </a:p>
          <a:p>
            <a:r>
              <a:rPr lang="en-US" sz="2600" dirty="0"/>
              <a:t>Regression discontinuity design</a:t>
            </a:r>
          </a:p>
          <a:p>
            <a:r>
              <a:rPr lang="en-US" sz="2600" dirty="0"/>
              <a:t>Difference in difference</a:t>
            </a:r>
          </a:p>
          <a:p>
            <a:r>
              <a:rPr lang="en-US" sz="2600" dirty="0"/>
              <a:t>Interrupted time series</a:t>
            </a:r>
          </a:p>
          <a:p>
            <a:r>
              <a:rPr lang="en-US" sz="2600" dirty="0"/>
              <a:t>Mendelian randomization</a:t>
            </a:r>
          </a:p>
          <a:p>
            <a:endParaRPr lang="en-US" dirty="0"/>
          </a:p>
        </p:txBody>
      </p:sp>
      <p:pic>
        <p:nvPicPr>
          <p:cNvPr id="7" name="Picture 6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3E05A9C-7EAE-E1DC-907A-9D078FC1C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F6B7F7-CC63-46F3-A128-625A5ED83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6" t="58626" r="28526" b="28245"/>
          <a:stretch/>
        </p:blipFill>
        <p:spPr>
          <a:xfrm>
            <a:off x="6861639" y="4225588"/>
            <a:ext cx="5212080" cy="1784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D2CCE-39AB-4074-A6E2-A1D1D1FAF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06" t="59344" r="28309" b="27527"/>
          <a:stretch/>
        </p:blipFill>
        <p:spPr>
          <a:xfrm>
            <a:off x="118282" y="4330577"/>
            <a:ext cx="5212080" cy="1769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7204F-A00B-4386-A992-2E475E14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Stratification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B3A09-7E4F-4A72-B0DB-3E9207719005}"/>
              </a:ext>
            </a:extLst>
          </p:cNvPr>
          <p:cNvSpPr txBox="1"/>
          <p:nvPr/>
        </p:nvSpPr>
        <p:spPr>
          <a:xfrm>
            <a:off x="4669831" y="6325968"/>
            <a:ext cx="295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</a:rPr>
              <a:t>Stratum-specific estimate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B733D-FB1C-4A39-AD94-8A73B11C13FA}"/>
              </a:ext>
            </a:extLst>
          </p:cNvPr>
          <p:cNvGrpSpPr>
            <a:grpSpLocks noChangeAspect="1"/>
          </p:cNvGrpSpPr>
          <p:nvPr/>
        </p:nvGrpSpPr>
        <p:grpSpPr>
          <a:xfrm>
            <a:off x="8149317" y="102286"/>
            <a:ext cx="3840480" cy="2524776"/>
            <a:chOff x="3642463" y="1282307"/>
            <a:chExt cx="4529675" cy="297786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7CD7C6-8332-40A1-B608-19F5FD980A50}"/>
                </a:ext>
              </a:extLst>
            </p:cNvPr>
            <p:cNvCxnSpPr>
              <a:cxnSpLocks/>
              <a:stCxn id="21" idx="1"/>
              <a:endCxn id="30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29D695-1472-47A8-AA52-0BC1BA624363}"/>
                </a:ext>
              </a:extLst>
            </p:cNvPr>
            <p:cNvCxnSpPr>
              <a:cxnSpLocks/>
              <a:stCxn id="21" idx="3"/>
              <a:endCxn id="31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Smoking with solid fill">
              <a:extLst>
                <a:ext uri="{FF2B5EF4-FFF2-40B4-BE49-F238E27FC236}">
                  <a16:creationId xmlns:a16="http://schemas.microsoft.com/office/drawing/2014/main" id="{8CAAFB6B-2C6D-4BCE-ABCD-704E34AC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8BB94C-E249-4E7C-A605-9CAEC9FEEF95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F6B45E-4D3F-40EF-B02B-6C0303BD195A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C98EB3-7BEC-40D2-B3B5-7E2471734804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31" name="Graphic 30" descr="Lips outline">
                <a:extLst>
                  <a:ext uri="{FF2B5EF4-FFF2-40B4-BE49-F238E27FC236}">
                    <a16:creationId xmlns:a16="http://schemas.microsoft.com/office/drawing/2014/main" id="{F0055782-09A3-4A11-98DD-6F2638C51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32" name="Graphic 31" descr="Anger Symbol with solid fill">
                <a:extLst>
                  <a:ext uri="{FF2B5EF4-FFF2-40B4-BE49-F238E27FC236}">
                    <a16:creationId xmlns:a16="http://schemas.microsoft.com/office/drawing/2014/main" id="{1EB35EF8-7299-4FD6-9D1C-3BCC2B63E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3" name="Graphic 32" descr="Bubbles with solid fill">
                <a:extLst>
                  <a:ext uri="{FF2B5EF4-FFF2-40B4-BE49-F238E27FC236}">
                    <a16:creationId xmlns:a16="http://schemas.microsoft.com/office/drawing/2014/main" id="{09FB7D51-2AD2-4A58-8DBE-2B64BCC4C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5D7BBE5B-505A-4D94-AE11-9079AFEBA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pic>
        <p:nvPicPr>
          <p:cNvPr id="36" name="Graphic 35" descr="Group of people with solid fill">
            <a:extLst>
              <a:ext uri="{FF2B5EF4-FFF2-40B4-BE49-F238E27FC236}">
                <a16:creationId xmlns:a16="http://schemas.microsoft.com/office/drawing/2014/main" id="{EAD10D75-116B-4EF5-B803-CCB8575A81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58978" y="2213908"/>
            <a:ext cx="1097280" cy="109728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E62CAE-D1FF-4E13-B7CD-51EAF4F0BE6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018641" y="2762548"/>
            <a:ext cx="3656224" cy="653629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Smoking with solid fill">
            <a:extLst>
              <a:ext uri="{FF2B5EF4-FFF2-40B4-BE49-F238E27FC236}">
                <a16:creationId xmlns:a16="http://schemas.microsoft.com/office/drawing/2014/main" id="{EE23E1AE-4436-4DB1-BD91-0BF968967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61441" y="3416177"/>
            <a:ext cx="914400" cy="914400"/>
          </a:xfrm>
          <a:prstGeom prst="rect">
            <a:avLst/>
          </a:prstGeom>
        </p:spPr>
      </p:pic>
      <p:pic>
        <p:nvPicPr>
          <p:cNvPr id="40" name="Graphic 39" descr="No smoking with solid fill">
            <a:extLst>
              <a:ext uri="{FF2B5EF4-FFF2-40B4-BE49-F238E27FC236}">
                <a16:creationId xmlns:a16="http://schemas.microsoft.com/office/drawing/2014/main" id="{71DEFD63-8770-4A61-9B39-629C891317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67266" y="3311188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5E7304-EDB2-4887-A0B5-1FD7CA551217}"/>
              </a:ext>
            </a:extLst>
          </p:cNvPr>
          <p:cNvCxnSpPr>
            <a:cxnSpLocks/>
            <a:stCxn id="36" idx="3"/>
            <a:endCxn id="40" idx="0"/>
          </p:cNvCxnSpPr>
          <p:nvPr/>
        </p:nvCxnSpPr>
        <p:spPr>
          <a:xfrm>
            <a:off x="6656258" y="2762548"/>
            <a:ext cx="3168208" cy="54864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0ADD76-4F74-47B1-8322-C39AB1DA970C}"/>
              </a:ext>
            </a:extLst>
          </p:cNvPr>
          <p:cNvSpPr/>
          <p:nvPr/>
        </p:nvSpPr>
        <p:spPr>
          <a:xfrm>
            <a:off x="2128947" y="5663944"/>
            <a:ext cx="725935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B55874-46B1-47F6-B15E-B3DC8103323A}"/>
              </a:ext>
            </a:extLst>
          </p:cNvPr>
          <p:cNvSpPr/>
          <p:nvPr/>
        </p:nvSpPr>
        <p:spPr>
          <a:xfrm>
            <a:off x="8878107" y="5638409"/>
            <a:ext cx="725935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7C171105-91EB-78E9-2652-C5EC277D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4E839E9-6FCF-1E5D-BC3D-AA5B0A969D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43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DD2CCE-39AB-4074-A6E2-A1D1D1FAF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6" t="59344" r="28309" b="27527"/>
          <a:stretch/>
        </p:blipFill>
        <p:spPr>
          <a:xfrm>
            <a:off x="118282" y="4330577"/>
            <a:ext cx="5212080" cy="1769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7204F-A00B-4386-A992-2E475E14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Restriction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B3A09-7E4F-4A72-B0DB-3E9207719005}"/>
              </a:ext>
            </a:extLst>
          </p:cNvPr>
          <p:cNvSpPr txBox="1"/>
          <p:nvPr/>
        </p:nvSpPr>
        <p:spPr>
          <a:xfrm>
            <a:off x="4669831" y="6325968"/>
            <a:ext cx="295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</a:rPr>
              <a:t>Stratum-specific estimate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B733D-FB1C-4A39-AD94-8A73B11C13FA}"/>
              </a:ext>
            </a:extLst>
          </p:cNvPr>
          <p:cNvGrpSpPr>
            <a:grpSpLocks noChangeAspect="1"/>
          </p:cNvGrpSpPr>
          <p:nvPr/>
        </p:nvGrpSpPr>
        <p:grpSpPr>
          <a:xfrm>
            <a:off x="8149317" y="102286"/>
            <a:ext cx="3840480" cy="2524776"/>
            <a:chOff x="3642463" y="1282307"/>
            <a:chExt cx="4529675" cy="297786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7CD7C6-8332-40A1-B608-19F5FD980A50}"/>
                </a:ext>
              </a:extLst>
            </p:cNvPr>
            <p:cNvCxnSpPr>
              <a:cxnSpLocks/>
              <a:stCxn id="21" idx="1"/>
              <a:endCxn id="30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29D695-1472-47A8-AA52-0BC1BA624363}"/>
                </a:ext>
              </a:extLst>
            </p:cNvPr>
            <p:cNvCxnSpPr>
              <a:cxnSpLocks/>
              <a:stCxn id="21" idx="3"/>
              <a:endCxn id="31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Smoking with solid fill">
              <a:extLst>
                <a:ext uri="{FF2B5EF4-FFF2-40B4-BE49-F238E27FC236}">
                  <a16:creationId xmlns:a16="http://schemas.microsoft.com/office/drawing/2014/main" id="{8CAAFB6B-2C6D-4BCE-ABCD-704E34AC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8BB94C-E249-4E7C-A605-9CAEC9FEEF95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F6B45E-4D3F-40EF-B02B-6C0303BD195A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C98EB3-7BEC-40D2-B3B5-7E2471734804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31" name="Graphic 30" descr="Lips outline">
                <a:extLst>
                  <a:ext uri="{FF2B5EF4-FFF2-40B4-BE49-F238E27FC236}">
                    <a16:creationId xmlns:a16="http://schemas.microsoft.com/office/drawing/2014/main" id="{F0055782-09A3-4A11-98DD-6F2638C51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32" name="Graphic 31" descr="Anger Symbol with solid fill">
                <a:extLst>
                  <a:ext uri="{FF2B5EF4-FFF2-40B4-BE49-F238E27FC236}">
                    <a16:creationId xmlns:a16="http://schemas.microsoft.com/office/drawing/2014/main" id="{1EB35EF8-7299-4FD6-9D1C-3BCC2B63E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3" name="Graphic 32" descr="Bubbles with solid fill">
                <a:extLst>
                  <a:ext uri="{FF2B5EF4-FFF2-40B4-BE49-F238E27FC236}">
                    <a16:creationId xmlns:a16="http://schemas.microsoft.com/office/drawing/2014/main" id="{09FB7D51-2AD2-4A58-8DBE-2B64BCC4C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5D7BBE5B-505A-4D94-AE11-9079AFEBA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pic>
        <p:nvPicPr>
          <p:cNvPr id="36" name="Graphic 35" descr="Group of people with solid fill">
            <a:extLst>
              <a:ext uri="{FF2B5EF4-FFF2-40B4-BE49-F238E27FC236}">
                <a16:creationId xmlns:a16="http://schemas.microsoft.com/office/drawing/2014/main" id="{EAD10D75-116B-4EF5-B803-CCB8575A81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8978" y="2213908"/>
            <a:ext cx="1097280" cy="109728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E62CAE-D1FF-4E13-B7CD-51EAF4F0BE6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018641" y="2762548"/>
            <a:ext cx="3656224" cy="653629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Smoking with solid fill">
            <a:extLst>
              <a:ext uri="{FF2B5EF4-FFF2-40B4-BE49-F238E27FC236}">
                <a16:creationId xmlns:a16="http://schemas.microsoft.com/office/drawing/2014/main" id="{EE23E1AE-4436-4DB1-BD91-0BF968967F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61441" y="3416177"/>
            <a:ext cx="914400" cy="914400"/>
          </a:xfrm>
          <a:prstGeom prst="rect">
            <a:avLst/>
          </a:prstGeom>
        </p:spPr>
      </p:pic>
      <p:pic>
        <p:nvPicPr>
          <p:cNvPr id="40" name="Graphic 39" descr="No smoking with solid fill">
            <a:extLst>
              <a:ext uri="{FF2B5EF4-FFF2-40B4-BE49-F238E27FC236}">
                <a16:creationId xmlns:a16="http://schemas.microsoft.com/office/drawing/2014/main" id="{71DEFD63-8770-4A61-9B39-629C89131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7266" y="3311188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5E7304-EDB2-4887-A0B5-1FD7CA551217}"/>
              </a:ext>
            </a:extLst>
          </p:cNvPr>
          <p:cNvCxnSpPr>
            <a:cxnSpLocks/>
            <a:stCxn id="36" idx="3"/>
            <a:endCxn id="40" idx="0"/>
          </p:cNvCxnSpPr>
          <p:nvPr/>
        </p:nvCxnSpPr>
        <p:spPr>
          <a:xfrm>
            <a:off x="6656258" y="2762548"/>
            <a:ext cx="3168208" cy="54864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0ADD76-4F74-47B1-8322-C39AB1DA970C}"/>
              </a:ext>
            </a:extLst>
          </p:cNvPr>
          <p:cNvSpPr/>
          <p:nvPr/>
        </p:nvSpPr>
        <p:spPr>
          <a:xfrm>
            <a:off x="2128947" y="5663944"/>
            <a:ext cx="725935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94028E85-6EAE-55A7-3F6B-85AE9E80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A923BB-3B15-D9B4-ACE3-51E2C1C050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A5A88-EE15-4019-B827-3C9F580F2342}"/>
              </a:ext>
            </a:extLst>
          </p:cNvPr>
          <p:cNvSpPr txBox="1"/>
          <p:nvPr/>
        </p:nvSpPr>
        <p:spPr>
          <a:xfrm>
            <a:off x="4627002" y="684805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Study designs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55271-111F-4AE2-9A55-6C6033A09B47}"/>
              </a:ext>
            </a:extLst>
          </p:cNvPr>
          <p:cNvSpPr txBox="1"/>
          <p:nvPr/>
        </p:nvSpPr>
        <p:spPr>
          <a:xfrm>
            <a:off x="1101176" y="2088489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Descriptive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DC7B5-CA12-4931-9C5A-635B4B738408}"/>
              </a:ext>
            </a:extLst>
          </p:cNvPr>
          <p:cNvSpPr txBox="1"/>
          <p:nvPr/>
        </p:nvSpPr>
        <p:spPr>
          <a:xfrm>
            <a:off x="7618854" y="2033488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Causal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68F2-DE79-499E-AD9E-FD71638E19EE}"/>
              </a:ext>
            </a:extLst>
          </p:cNvPr>
          <p:cNvSpPr txBox="1"/>
          <p:nvPr/>
        </p:nvSpPr>
        <p:spPr>
          <a:xfrm>
            <a:off x="0" y="370906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F0348-9268-49C3-B0DA-E8ECD28B190C}"/>
              </a:ext>
            </a:extLst>
          </p:cNvPr>
          <p:cNvSpPr txBox="1"/>
          <p:nvPr/>
        </p:nvSpPr>
        <p:spPr>
          <a:xfrm>
            <a:off x="1112634" y="432454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Case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01EA-E51D-4377-84D9-4859DA3A2706}"/>
              </a:ext>
            </a:extLst>
          </p:cNvPr>
          <p:cNvSpPr txBox="1"/>
          <p:nvPr/>
        </p:nvSpPr>
        <p:spPr>
          <a:xfrm>
            <a:off x="1821353" y="4861843"/>
            <a:ext cx="239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5C8D5-1132-49D4-905F-245F172C673B}"/>
              </a:ext>
            </a:extLst>
          </p:cNvPr>
          <p:cNvSpPr txBox="1"/>
          <p:nvPr/>
        </p:nvSpPr>
        <p:spPr>
          <a:xfrm>
            <a:off x="3975077" y="4950767"/>
            <a:ext cx="22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Cross-sectional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7A9E8-91F3-481B-9EA5-69975EEEE609}"/>
              </a:ext>
            </a:extLst>
          </p:cNvPr>
          <p:cNvSpPr txBox="1"/>
          <p:nvPr/>
        </p:nvSpPr>
        <p:spPr>
          <a:xfrm>
            <a:off x="6939893" y="5385116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Ecological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C58C0-CFCA-4EDD-B452-644F61A16C17}"/>
              </a:ext>
            </a:extLst>
          </p:cNvPr>
          <p:cNvSpPr txBox="1"/>
          <p:nvPr/>
        </p:nvSpPr>
        <p:spPr>
          <a:xfrm>
            <a:off x="6291583" y="5905272"/>
            <a:ext cx="17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9CEFE-DC03-46B8-8CA2-612DBADE1E2E}"/>
              </a:ext>
            </a:extLst>
          </p:cNvPr>
          <p:cNvSpPr txBox="1"/>
          <p:nvPr/>
        </p:nvSpPr>
        <p:spPr>
          <a:xfrm>
            <a:off x="4695035" y="5984990"/>
            <a:ext cx="230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097A2-5708-4F8D-966A-0B205A4A52F0}"/>
              </a:ext>
            </a:extLst>
          </p:cNvPr>
          <p:cNvSpPr txBox="1"/>
          <p:nvPr/>
        </p:nvSpPr>
        <p:spPr>
          <a:xfrm>
            <a:off x="3192092" y="3846181"/>
            <a:ext cx="19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Cohort</a:t>
            </a:r>
          </a:p>
          <a:p>
            <a:pPr algn="ctr"/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(longitudinal)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90295-9094-4505-8CD2-825C5DFD7D75}"/>
              </a:ext>
            </a:extLst>
          </p:cNvPr>
          <p:cNvSpPr txBox="1"/>
          <p:nvPr/>
        </p:nvSpPr>
        <p:spPr>
          <a:xfrm>
            <a:off x="5321825" y="3800014"/>
            <a:ext cx="26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Observational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CD9CC-BD00-4125-97FA-5FB416ADEF49}"/>
              </a:ext>
            </a:extLst>
          </p:cNvPr>
          <p:cNvSpPr txBox="1"/>
          <p:nvPr/>
        </p:nvSpPr>
        <p:spPr>
          <a:xfrm>
            <a:off x="8436285" y="3778420"/>
            <a:ext cx="374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Interventional/experimental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E90D-8867-4BD3-B2C8-12ADFAFBE742}"/>
              </a:ext>
            </a:extLst>
          </p:cNvPr>
          <p:cNvSpPr txBox="1"/>
          <p:nvPr/>
        </p:nvSpPr>
        <p:spPr>
          <a:xfrm>
            <a:off x="9415569" y="5092675"/>
            <a:ext cx="178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Randomized clinical trials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65126-5A29-415C-A7A9-B42B7A6562D6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445275" y="915638"/>
            <a:ext cx="2181727" cy="117285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80DE93-A100-48B0-8FF6-E773EB09748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315200" y="915638"/>
            <a:ext cx="1647753" cy="111785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FA443-F096-4D72-BAE7-C9EA18F8A5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891483" y="2550154"/>
            <a:ext cx="1553792" cy="115890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0B8F06-73D2-44F8-B8D9-91D06FA65F5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04117" y="2550154"/>
            <a:ext cx="441158" cy="1774392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EF58-10B2-4FDF-816D-141ECA184A7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445275" y="2550154"/>
            <a:ext cx="573721" cy="2311689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EA2F5-D160-4296-821D-5B9B50A0E365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45275" y="2550154"/>
            <a:ext cx="1734553" cy="129602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120477-F149-454D-A10D-F78644FAD0D3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6665924" y="2495153"/>
            <a:ext cx="2297029" cy="130486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9676F-EC82-402E-89CD-CADDDB1F6D99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2953" y="2495153"/>
            <a:ext cx="1344099" cy="128326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2E11E3-1183-4F64-8E4C-E96622ECC71B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108158" y="4261679"/>
            <a:ext cx="1557766" cy="689088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7B02A8-BCD1-460B-B1D6-4B63F6ED09F9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6665924" y="4261679"/>
            <a:ext cx="1165452" cy="1123437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041195-537D-48CF-A84C-F369B69B4EC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665924" y="4261679"/>
            <a:ext cx="517142" cy="1643593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C593ED-F424-480E-AD0D-54EB539926A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5845842" y="4261679"/>
            <a:ext cx="820082" cy="172331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2904BE-261A-4C32-B3EE-FEB57A87B1F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307052" y="4240085"/>
            <a:ext cx="0" cy="852590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E5596D-509A-498F-852E-DFF1DB4FC083}"/>
              </a:ext>
            </a:extLst>
          </p:cNvPr>
          <p:cNvSpPr txBox="1"/>
          <p:nvPr/>
        </p:nvSpPr>
        <p:spPr>
          <a:xfrm>
            <a:off x="7479918" y="4786480"/>
            <a:ext cx="220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Case-crossover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0032E0-662E-4F54-AAAD-CBC616FE7B32}"/>
              </a:ext>
            </a:extLst>
          </p:cNvPr>
          <p:cNvCxnSpPr>
            <a:cxnSpLocks/>
            <a:stCxn id="16" idx="2"/>
            <a:endCxn id="77" idx="0"/>
          </p:cNvCxnSpPr>
          <p:nvPr/>
        </p:nvCxnSpPr>
        <p:spPr>
          <a:xfrm>
            <a:off x="6665924" y="4261679"/>
            <a:ext cx="1914955" cy="524801"/>
          </a:xfrm>
          <a:prstGeom prst="straightConnector1">
            <a:avLst/>
          </a:prstGeom>
          <a:ln w="38100">
            <a:solidFill>
              <a:srgbClr val="EEB6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061D157-974E-4978-8E8D-CC3EAC7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9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F6B7F7-CC63-46F3-A128-625A5ED83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6" t="58626" r="28526" b="28245"/>
          <a:stretch/>
        </p:blipFill>
        <p:spPr>
          <a:xfrm>
            <a:off x="6861639" y="4225588"/>
            <a:ext cx="5212080" cy="1784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7204F-A00B-4386-A992-2E475E14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Restriction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B3A09-7E4F-4A72-B0DB-3E9207719005}"/>
              </a:ext>
            </a:extLst>
          </p:cNvPr>
          <p:cNvSpPr txBox="1"/>
          <p:nvPr/>
        </p:nvSpPr>
        <p:spPr>
          <a:xfrm>
            <a:off x="4669831" y="6325968"/>
            <a:ext cx="295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76D6F"/>
                </a:solidFill>
              </a:rPr>
              <a:t>Stratum-specific estimate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B733D-FB1C-4A39-AD94-8A73B11C13FA}"/>
              </a:ext>
            </a:extLst>
          </p:cNvPr>
          <p:cNvGrpSpPr>
            <a:grpSpLocks noChangeAspect="1"/>
          </p:cNvGrpSpPr>
          <p:nvPr/>
        </p:nvGrpSpPr>
        <p:grpSpPr>
          <a:xfrm>
            <a:off x="8149317" y="102286"/>
            <a:ext cx="3840480" cy="2524776"/>
            <a:chOff x="3642463" y="1282307"/>
            <a:chExt cx="4529675" cy="297786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7CD7C6-8332-40A1-B608-19F5FD980A50}"/>
                </a:ext>
              </a:extLst>
            </p:cNvPr>
            <p:cNvCxnSpPr>
              <a:cxnSpLocks/>
              <a:stCxn id="21" idx="1"/>
              <a:endCxn id="30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29D695-1472-47A8-AA52-0BC1BA624363}"/>
                </a:ext>
              </a:extLst>
            </p:cNvPr>
            <p:cNvCxnSpPr>
              <a:cxnSpLocks/>
              <a:stCxn id="21" idx="3"/>
              <a:endCxn id="31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 descr="Smoking with solid fill">
              <a:extLst>
                <a:ext uri="{FF2B5EF4-FFF2-40B4-BE49-F238E27FC236}">
                  <a16:creationId xmlns:a16="http://schemas.microsoft.com/office/drawing/2014/main" id="{8CAAFB6B-2C6D-4BCE-ABCD-704E34AC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8BB94C-E249-4E7C-A605-9CAEC9FEEF95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F6B45E-4D3F-40EF-B02B-6C0303BD195A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C98EB3-7BEC-40D2-B3B5-7E2471734804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31" name="Graphic 30" descr="Lips outline">
                <a:extLst>
                  <a:ext uri="{FF2B5EF4-FFF2-40B4-BE49-F238E27FC236}">
                    <a16:creationId xmlns:a16="http://schemas.microsoft.com/office/drawing/2014/main" id="{F0055782-09A3-4A11-98DD-6F2638C51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32" name="Graphic 31" descr="Anger Symbol with solid fill">
                <a:extLst>
                  <a:ext uri="{FF2B5EF4-FFF2-40B4-BE49-F238E27FC236}">
                    <a16:creationId xmlns:a16="http://schemas.microsoft.com/office/drawing/2014/main" id="{1EB35EF8-7299-4FD6-9D1C-3BCC2B63E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3" name="Graphic 32" descr="Bubbles with solid fill">
                <a:extLst>
                  <a:ext uri="{FF2B5EF4-FFF2-40B4-BE49-F238E27FC236}">
                    <a16:creationId xmlns:a16="http://schemas.microsoft.com/office/drawing/2014/main" id="{09FB7D51-2AD2-4A58-8DBE-2B64BCC4C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5D7BBE5B-505A-4D94-AE11-9079AFEBA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pic>
        <p:nvPicPr>
          <p:cNvPr id="36" name="Graphic 35" descr="Group of people with solid fill">
            <a:extLst>
              <a:ext uri="{FF2B5EF4-FFF2-40B4-BE49-F238E27FC236}">
                <a16:creationId xmlns:a16="http://schemas.microsoft.com/office/drawing/2014/main" id="{EAD10D75-116B-4EF5-B803-CCB8575A81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8978" y="2213908"/>
            <a:ext cx="1097280" cy="109728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E62CAE-D1FF-4E13-B7CD-51EAF4F0BE6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018641" y="2762548"/>
            <a:ext cx="3656224" cy="653629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Smoking with solid fill">
            <a:extLst>
              <a:ext uri="{FF2B5EF4-FFF2-40B4-BE49-F238E27FC236}">
                <a16:creationId xmlns:a16="http://schemas.microsoft.com/office/drawing/2014/main" id="{EE23E1AE-4436-4DB1-BD91-0BF968967F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61441" y="3416177"/>
            <a:ext cx="914400" cy="914400"/>
          </a:xfrm>
          <a:prstGeom prst="rect">
            <a:avLst/>
          </a:prstGeom>
        </p:spPr>
      </p:pic>
      <p:pic>
        <p:nvPicPr>
          <p:cNvPr id="40" name="Graphic 39" descr="No smoking with solid fill">
            <a:extLst>
              <a:ext uri="{FF2B5EF4-FFF2-40B4-BE49-F238E27FC236}">
                <a16:creationId xmlns:a16="http://schemas.microsoft.com/office/drawing/2014/main" id="{71DEFD63-8770-4A61-9B39-629C89131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7266" y="3311188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5E7304-EDB2-4887-A0B5-1FD7CA551217}"/>
              </a:ext>
            </a:extLst>
          </p:cNvPr>
          <p:cNvCxnSpPr>
            <a:cxnSpLocks/>
            <a:stCxn id="36" idx="3"/>
            <a:endCxn id="40" idx="0"/>
          </p:cNvCxnSpPr>
          <p:nvPr/>
        </p:nvCxnSpPr>
        <p:spPr>
          <a:xfrm>
            <a:off x="6656258" y="2762548"/>
            <a:ext cx="3168208" cy="54864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B55874-46B1-47F6-B15E-B3DC8103323A}"/>
              </a:ext>
            </a:extLst>
          </p:cNvPr>
          <p:cNvSpPr/>
          <p:nvPr/>
        </p:nvSpPr>
        <p:spPr>
          <a:xfrm>
            <a:off x="8878107" y="5638409"/>
            <a:ext cx="725935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9CDB433A-DD6B-0426-4177-405A4C1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EAF8BA4-9BC9-C1A6-167A-26950AA4EE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40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32911E-9C55-43E2-BA8C-79FE64445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27" t="48392" r="32286" b="33006"/>
          <a:stretch/>
        </p:blipFill>
        <p:spPr>
          <a:xfrm>
            <a:off x="3215640" y="4018867"/>
            <a:ext cx="5760720" cy="2283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Regression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193F9E7-E942-4598-9DD2-642DEAE37EC0}"/>
              </a:ext>
            </a:extLst>
          </p:cNvPr>
          <p:cNvSpPr/>
          <p:nvPr/>
        </p:nvSpPr>
        <p:spPr>
          <a:xfrm>
            <a:off x="5139808" y="5243463"/>
            <a:ext cx="618767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99033-5E5B-4C01-8704-A6C5378C687B}"/>
              </a:ext>
            </a:extLst>
          </p:cNvPr>
          <p:cNvSpPr txBox="1"/>
          <p:nvPr/>
        </p:nvSpPr>
        <p:spPr>
          <a:xfrm>
            <a:off x="4139623" y="6399328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Was 0.11 before accounting for smoking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11CD4-59C6-4B4E-ACF4-1471E0BCBA1E}"/>
              </a:ext>
            </a:extLst>
          </p:cNvPr>
          <p:cNvGrpSpPr>
            <a:grpSpLocks noChangeAspect="1"/>
          </p:cNvGrpSpPr>
          <p:nvPr/>
        </p:nvGrpSpPr>
        <p:grpSpPr>
          <a:xfrm>
            <a:off x="4147177" y="1034076"/>
            <a:ext cx="4529674" cy="2977862"/>
            <a:chOff x="3642463" y="1282307"/>
            <a:chExt cx="4529675" cy="297786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124F3-D61E-4F99-A63F-FE4F1A46A260}"/>
                </a:ext>
              </a:extLst>
            </p:cNvPr>
            <p:cNvCxnSpPr>
              <a:cxnSpLocks/>
              <a:stCxn id="39" idx="1"/>
              <a:endCxn id="43" idx="0"/>
            </p:cNvCxnSpPr>
            <p:nvPr/>
          </p:nvCxnSpPr>
          <p:spPr>
            <a:xfrm flipH="1">
              <a:off x="4191103" y="1880140"/>
              <a:ext cx="1006309" cy="115400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6BFB97-E819-4F6A-B558-D7BAE15E73F9}"/>
                </a:ext>
              </a:extLst>
            </p:cNvPr>
            <p:cNvCxnSpPr>
              <a:cxnSpLocks/>
              <a:stCxn id="39" idx="3"/>
              <a:endCxn id="45" idx="0"/>
            </p:cNvCxnSpPr>
            <p:nvPr/>
          </p:nvCxnSpPr>
          <p:spPr>
            <a:xfrm>
              <a:off x="6294693" y="1880140"/>
              <a:ext cx="1191645" cy="100502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Smoking with solid fill">
              <a:extLst>
                <a:ext uri="{FF2B5EF4-FFF2-40B4-BE49-F238E27FC236}">
                  <a16:creationId xmlns:a16="http://schemas.microsoft.com/office/drawing/2014/main" id="{33BF97BC-C4B1-4C68-889A-B200D397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097280" cy="109728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611BC3-B11A-4BC3-B573-FD442D122131}"/>
                </a:ext>
              </a:extLst>
            </p:cNvPr>
            <p:cNvSpPr txBox="1"/>
            <p:nvPr/>
          </p:nvSpPr>
          <p:spPr>
            <a:xfrm rot="2388024">
              <a:off x="6022880" y="2094051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15EC32-8910-448C-8A5B-1CDFE7E80AB7}"/>
                </a:ext>
              </a:extLst>
            </p:cNvPr>
            <p:cNvSpPr txBox="1"/>
            <p:nvPr/>
          </p:nvSpPr>
          <p:spPr>
            <a:xfrm rot="18659606">
              <a:off x="3510712" y="2161497"/>
              <a:ext cx="2096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Risk difference=0.3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89BF43-7F2C-4FAD-927D-A33D9A062D0F}"/>
                </a:ext>
              </a:extLst>
            </p:cNvPr>
            <p:cNvGrpSpPr/>
            <p:nvPr/>
          </p:nvGrpSpPr>
          <p:grpSpPr>
            <a:xfrm>
              <a:off x="6800538" y="2885166"/>
              <a:ext cx="1371600" cy="1375003"/>
              <a:chOff x="8170628" y="4195586"/>
              <a:chExt cx="1371600" cy="1375003"/>
            </a:xfrm>
          </p:grpSpPr>
          <p:pic>
            <p:nvPicPr>
              <p:cNvPr id="45" name="Graphic 44" descr="Lips outline">
                <a:extLst>
                  <a:ext uri="{FF2B5EF4-FFF2-40B4-BE49-F238E27FC236}">
                    <a16:creationId xmlns:a16="http://schemas.microsoft.com/office/drawing/2014/main" id="{7084136D-CCE2-402C-A1F6-5E1F8EA1D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0628" y="4195586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6" name="Graphic 45" descr="Anger Symbol with solid fill">
                <a:extLst>
                  <a:ext uri="{FF2B5EF4-FFF2-40B4-BE49-F238E27FC236}">
                    <a16:creationId xmlns:a16="http://schemas.microsoft.com/office/drawing/2014/main" id="{A0522E8B-936D-4D62-856B-3E1D1AC93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36388" y="483906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7" name="Graphic 56" descr="Bubbles with solid fill">
                <a:extLst>
                  <a:ext uri="{FF2B5EF4-FFF2-40B4-BE49-F238E27FC236}">
                    <a16:creationId xmlns:a16="http://schemas.microsoft.com/office/drawing/2014/main" id="{19805DB4-C1F2-42CB-A2C8-9AB82186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50473" y="4884789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52AE159-A346-4B14-9FB8-1742303C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3034142"/>
              <a:ext cx="1097280" cy="1053438"/>
            </a:xfrm>
            <a:prstGeom prst="rect">
              <a:avLst/>
            </a:prstGeom>
          </p:spPr>
        </p:pic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71940E4-CB3A-E030-8B94-1D54C4AE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41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A872380-17B7-EDDF-2C2E-65DB3C7342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8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82AD-FC9C-46E5-B229-196E6DAB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Statistical tests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7ACD2798-75D6-4C63-B1DA-B4BEC8C4D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" r="2728" b="4136"/>
          <a:stretch/>
        </p:blipFill>
        <p:spPr>
          <a:xfrm>
            <a:off x="1024009" y="1340660"/>
            <a:ext cx="9562886" cy="51206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4CBD-1A18-481E-B408-B2D6288A82E4}"/>
              </a:ext>
            </a:extLst>
          </p:cNvPr>
          <p:cNvSpPr txBox="1"/>
          <p:nvPr/>
        </p:nvSpPr>
        <p:spPr>
          <a:xfrm>
            <a:off x="3048000" y="659502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McElreath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R. Statistical rethinking: A Bayesian course with examples in R and Stan. CRC press; 2020 Mar 13.</a:t>
            </a:r>
            <a:endParaRPr 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CFD45-D0A6-DEAA-2B0E-B94E1610541E}"/>
              </a:ext>
            </a:extLst>
          </p:cNvPr>
          <p:cNvSpPr txBox="1"/>
          <p:nvPr/>
        </p:nvSpPr>
        <p:spPr>
          <a:xfrm>
            <a:off x="6818128" y="735518"/>
            <a:ext cx="496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76D6F"/>
                </a:solidFill>
                <a:latin typeface="Tw Cen MT" panose="020B0602020104020603" pitchFamily="34" charset="0"/>
              </a:rPr>
              <a:t>Special cases of regression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2BE13B-ADAD-207B-BF78-4000E1E4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9287E34-731F-1880-0FE0-1918B5882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74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10803D8-7AFC-501B-CEAA-215313A5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0"/>
            <a:ext cx="1027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BAFE0D4-60C6-5CE2-0227-0FE87339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43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0EF2981-77A3-231A-F401-49C03CB3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00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5CD5-112A-4C3E-9D55-6DC11B92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Confounding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A88B9-B74B-4069-9048-036D47153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Hypothetical examples</a:t>
            </a:r>
          </a:p>
          <a:p>
            <a:pPr lvl="1"/>
            <a:r>
              <a:rPr lang="en-US" dirty="0"/>
              <a:t>To show the concept</a:t>
            </a:r>
          </a:p>
          <a:p>
            <a:r>
              <a:rPr lang="en-US" dirty="0"/>
              <a:t>In reality</a:t>
            </a:r>
          </a:p>
          <a:p>
            <a:pPr lvl="1"/>
            <a:r>
              <a:rPr lang="en-US" dirty="0"/>
              <a:t>Need to adjust for multiple variables </a:t>
            </a:r>
          </a:p>
          <a:p>
            <a:pPr marL="457200" lvl="1" indent="0">
              <a:buNone/>
            </a:pPr>
            <a:r>
              <a:rPr lang="en-US" dirty="0"/>
              <a:t>   to eliminate confounding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DA5571-00A8-183A-0958-400CC3FF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38" y="2254246"/>
            <a:ext cx="5760720" cy="36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C0AF3-D614-B68F-13BA-9D756495E033}"/>
              </a:ext>
            </a:extLst>
          </p:cNvPr>
          <p:cNvSpPr txBox="1"/>
          <p:nvPr/>
        </p:nvSpPr>
        <p:spPr>
          <a:xfrm>
            <a:off x="6386402" y="601979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</a:rPr>
              <a:t>Kebede TG, Pink C,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Rathmann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W,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Kowall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B,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Völzke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H,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Petersmann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A, Meisel P, Dietrich T, Kocher T,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Holtfreter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B. Does periodontitis affect diabetes incidence and </a:t>
            </a:r>
            <a:r>
              <a:rPr lang="en-US" sz="800" b="0" i="0" dirty="0" err="1">
                <a:solidFill>
                  <a:srgbClr val="222222"/>
                </a:solidFill>
                <a:effectLst/>
              </a:rPr>
              <a:t>haemoglobin</a:t>
            </a:r>
            <a:r>
              <a:rPr lang="en-US" sz="800" b="0" i="0" dirty="0">
                <a:solidFill>
                  <a:srgbClr val="222222"/>
                </a:solidFill>
                <a:effectLst/>
              </a:rPr>
              <a:t> A1c change? An 11-year follow-up study. Diabetes &amp; metabolism. 2018 Jun 1;44(3):243-9.</a:t>
            </a:r>
            <a:endParaRPr lang="en-US" sz="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0EA6DD-7DBE-28F1-5496-B63F83F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B6E7780-F397-1EA8-9316-E326DEE8A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8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82F17F-4984-4A59-2B6F-CA7C75FA1387}"/>
              </a:ext>
            </a:extLst>
          </p:cNvPr>
          <p:cNvCxnSpPr>
            <a:cxnSpLocks/>
          </p:cNvCxnSpPr>
          <p:nvPr/>
        </p:nvCxnSpPr>
        <p:spPr>
          <a:xfrm flipH="1">
            <a:off x="2386885" y="4169216"/>
            <a:ext cx="1420510" cy="159368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E52222-B368-2C1C-711A-5E8EB4CA5F24}"/>
              </a:ext>
            </a:extLst>
          </p:cNvPr>
          <p:cNvCxnSpPr>
            <a:cxnSpLocks/>
          </p:cNvCxnSpPr>
          <p:nvPr/>
        </p:nvCxnSpPr>
        <p:spPr>
          <a:xfrm flipH="1">
            <a:off x="2422721" y="4642671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77A2ED48-097F-3EB4-134C-60E8342D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E598E-72C6-F7D9-1A91-D1CD3552440B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6463B2B-D4A2-C8AD-F9C7-2FA1D677D31A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84D0D-7EA2-8C5C-BC18-22D85244CD71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49C8C3C-EA0C-93EE-5942-B37E605957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39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B5632B-CBFC-47A8-A730-A686722E66DF}"/>
              </a:ext>
            </a:extLst>
          </p:cNvPr>
          <p:cNvSpPr txBox="1"/>
          <p:nvPr/>
        </p:nvSpPr>
        <p:spPr>
          <a:xfrm>
            <a:off x="3199236" y="3013501"/>
            <a:ext cx="5793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Selection bias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6A999B-C833-AFE0-33D5-CBF632E9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46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67C15BE-78C2-12F8-8F2E-DE661AD5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12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</a:p>
        </p:txBody>
      </p:sp>
      <p:pic>
        <p:nvPicPr>
          <p:cNvPr id="8" name="Picture 7" descr="Letter&#10;&#10;Description automatically generated with low confidence">
            <a:extLst>
              <a:ext uri="{FF2B5EF4-FFF2-40B4-BE49-F238E27FC236}">
                <a16:creationId xmlns:a16="http://schemas.microsoft.com/office/drawing/2014/main" id="{91997914-3C38-41B2-BA75-965F05898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15" y="2591882"/>
            <a:ext cx="1428330" cy="1188720"/>
          </a:xfrm>
          <a:prstGeom prst="rect">
            <a:avLst/>
          </a:prstGeom>
        </p:spPr>
      </p:pic>
      <p:pic>
        <p:nvPicPr>
          <p:cNvPr id="9" name="Picture 8" descr="Letter&#10;&#10;Description automatically generated with low confidence">
            <a:extLst>
              <a:ext uri="{FF2B5EF4-FFF2-40B4-BE49-F238E27FC236}">
                <a16:creationId xmlns:a16="http://schemas.microsoft.com/office/drawing/2014/main" id="{CA5FB537-184F-4623-89B2-33417C54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57" y="2591882"/>
            <a:ext cx="1428330" cy="1188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543215-BB79-449E-9F94-FCF778658A68}"/>
              </a:ext>
            </a:extLst>
          </p:cNvPr>
          <p:cNvSpPr txBox="1"/>
          <p:nvPr/>
        </p:nvSpPr>
        <p:spPr>
          <a:xfrm>
            <a:off x="886899" y="1677546"/>
            <a:ext cx="4537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Two independent coin tosses</a:t>
            </a:r>
          </a:p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100 times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1B80D4-D246-4871-BE90-04DB78799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/>
          <a:stretch/>
        </p:blipFill>
        <p:spPr>
          <a:xfrm>
            <a:off x="6833489" y="22048"/>
            <a:ext cx="1476815" cy="6791853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08BA496A-3DAB-4B91-9A33-1B9E5C1E1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67" y="15175"/>
            <a:ext cx="1454225" cy="6813900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AFE5A63F-3889-47ED-B366-C36D994C8F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>
          <a:xfrm>
            <a:off x="9912283" y="23047"/>
            <a:ext cx="1460575" cy="11009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CA7216-F885-4DEC-B535-88A43BF05DFE}"/>
              </a:ext>
            </a:extLst>
          </p:cNvPr>
          <p:cNvSpPr txBox="1"/>
          <p:nvPr/>
        </p:nvSpPr>
        <p:spPr>
          <a:xfrm>
            <a:off x="108284" y="4241012"/>
            <a:ext cx="6614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404040"/>
                </a:solidFill>
                <a:effectLst/>
                <a:latin typeface="Tw Cen MT" panose="020B0602020104020603" pitchFamily="34" charset="0"/>
              </a:rPr>
              <a:t>Correlation is </a:t>
            </a:r>
            <a:r>
              <a:rPr lang="en-US" sz="2400" b="1" i="0" dirty="0">
                <a:solidFill>
                  <a:srgbClr val="D76D6F"/>
                </a:solidFill>
                <a:effectLst/>
                <a:latin typeface="Tw Cen MT" panose="020B0602020104020603" pitchFamily="34" charset="0"/>
              </a:rPr>
              <a:t>0.02</a:t>
            </a:r>
            <a:endParaRPr lang="en-US" sz="2400" b="1" dirty="0">
              <a:solidFill>
                <a:srgbClr val="D76D6F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8552F4-995D-4C28-BB73-B823FF078D49}"/>
              </a:ext>
            </a:extLst>
          </p:cNvPr>
          <p:cNvSpPr txBox="1"/>
          <p:nvPr/>
        </p:nvSpPr>
        <p:spPr>
          <a:xfrm>
            <a:off x="108284" y="4994952"/>
            <a:ext cx="6761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Select trial if either coin 1 was heads or coin 2 was heads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3DC12C-9D10-4DBC-9EED-47E0790F7B6D}"/>
              </a:ext>
            </a:extLst>
          </p:cNvPr>
          <p:cNvSpPr txBox="1"/>
          <p:nvPr/>
        </p:nvSpPr>
        <p:spPr>
          <a:xfrm>
            <a:off x="119118" y="5954393"/>
            <a:ext cx="6031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404040"/>
                </a:solidFill>
                <a:effectLst/>
                <a:latin typeface="Tw Cen MT" panose="020B0602020104020603" pitchFamily="34" charset="0"/>
              </a:rPr>
              <a:t>Correlation </a:t>
            </a:r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is </a:t>
            </a:r>
            <a:r>
              <a:rPr lang="en-US" sz="2400" b="1" i="0" dirty="0">
                <a:solidFill>
                  <a:srgbClr val="D76D6F"/>
                </a:solidFill>
                <a:effectLst/>
                <a:latin typeface="Tw Cen MT" panose="020B0602020104020603" pitchFamily="34" charset="0"/>
              </a:rPr>
              <a:t>-0.47</a:t>
            </a:r>
            <a:endParaRPr lang="en-US" sz="2400" b="1" dirty="0">
              <a:solidFill>
                <a:srgbClr val="D76D6F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E9842A-B6D7-45E8-A719-8F148131585F}"/>
              </a:ext>
            </a:extLst>
          </p:cNvPr>
          <p:cNvSpPr txBox="1"/>
          <p:nvPr/>
        </p:nvSpPr>
        <p:spPr>
          <a:xfrm>
            <a:off x="10063565" y="6367410"/>
            <a:ext cx="1849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Pearl J, Mackenzie D. The book of why: the new science of cause and effect. Basic books; 2018 May 15.</a:t>
            </a:r>
            <a:endParaRPr lang="en-US" sz="800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E522ACA-FA37-CCD4-8296-F9BDBEB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C75DC-FF62-4953-EE53-EF74FE0C9B99}"/>
              </a:ext>
            </a:extLst>
          </p:cNvPr>
          <p:cNvSpPr txBox="1"/>
          <p:nvPr/>
        </p:nvSpPr>
        <p:spPr>
          <a:xfrm>
            <a:off x="838200" y="1321356"/>
            <a:ext cx="3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Example by Judea Pearl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1AA8A23-B044-488F-0D94-F7AB99466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45E1-F647-49DA-8AEB-9FE1513A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1555BF-361E-4DBB-BBDE-D8886723E823}"/>
              </a:ext>
            </a:extLst>
          </p:cNvPr>
          <p:cNvGrpSpPr/>
          <p:nvPr/>
        </p:nvGrpSpPr>
        <p:grpSpPr>
          <a:xfrm>
            <a:off x="-154433" y="3343293"/>
            <a:ext cx="6400800" cy="1733380"/>
            <a:chOff x="4510122" y="1009671"/>
            <a:chExt cx="7564481" cy="20485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0F2DC2-E931-4ED9-97D7-43BB4124B319}"/>
                </a:ext>
              </a:extLst>
            </p:cNvPr>
            <p:cNvSpPr txBox="1"/>
            <p:nvPr/>
          </p:nvSpPr>
          <p:spPr>
            <a:xfrm>
              <a:off x="4510122" y="1009671"/>
              <a:ext cx="2365064" cy="461665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04040"/>
                  </a:solidFill>
                  <a:latin typeface="Tw Cen MT" panose="020B0602020104020603" pitchFamily="34" charset="0"/>
                </a:rPr>
                <a:t>Coin 1 is 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C25781-56E9-4201-8207-119E2E4E52C3}"/>
                </a:ext>
              </a:extLst>
            </p:cNvPr>
            <p:cNvSpPr txBox="1"/>
            <p:nvPr/>
          </p:nvSpPr>
          <p:spPr>
            <a:xfrm>
              <a:off x="9709539" y="1009671"/>
              <a:ext cx="2365064" cy="461665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04040"/>
                  </a:solidFill>
                  <a:latin typeface="Tw Cen MT" panose="020B0602020104020603" pitchFamily="34" charset="0"/>
                </a:rPr>
                <a:t>Coin 2 is 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EF34B6-F920-4E5D-8DEC-35133A74C117}"/>
                </a:ext>
              </a:extLst>
            </p:cNvPr>
            <p:cNvSpPr txBox="1"/>
            <p:nvPr/>
          </p:nvSpPr>
          <p:spPr>
            <a:xfrm>
              <a:off x="6957690" y="2596520"/>
              <a:ext cx="2729450" cy="461665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04040"/>
                  </a:solidFill>
                  <a:latin typeface="Tw Cen MT" panose="020B0602020104020603" pitchFamily="34" charset="0"/>
                </a:rPr>
                <a:t>Selection of trial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E77A240-B060-415A-BFD9-2BDADCD40A14}"/>
                </a:ext>
              </a:extLst>
            </p:cNvPr>
            <p:cNvCxnSpPr>
              <a:cxnSpLocks/>
              <a:stCxn id="6" idx="2"/>
              <a:endCxn id="7" idx="3"/>
            </p:cNvCxnSpPr>
            <p:nvPr/>
          </p:nvCxnSpPr>
          <p:spPr>
            <a:xfrm flipH="1">
              <a:off x="9687140" y="1471336"/>
              <a:ext cx="1204931" cy="1356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611152D-D9F4-4CF8-BCA0-4A2452652E05}"/>
                </a:ext>
              </a:extLst>
            </p:cNvPr>
            <p:cNvCxnSpPr>
              <a:cxnSpLocks/>
              <a:stCxn id="5" idx="2"/>
              <a:endCxn id="7" idx="1"/>
            </p:cNvCxnSpPr>
            <p:nvPr/>
          </p:nvCxnSpPr>
          <p:spPr>
            <a:xfrm>
              <a:off x="5692654" y="1471336"/>
              <a:ext cx="1265036" cy="1356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4A7927-E727-47D4-B6BA-9A44377A3197}"/>
              </a:ext>
            </a:extLst>
          </p:cNvPr>
          <p:cNvGrpSpPr>
            <a:grpSpLocks noChangeAspect="1"/>
          </p:cNvGrpSpPr>
          <p:nvPr/>
        </p:nvGrpSpPr>
        <p:grpSpPr>
          <a:xfrm>
            <a:off x="5992633" y="2192569"/>
            <a:ext cx="6400800" cy="2884105"/>
            <a:chOff x="2313759" y="1848807"/>
            <a:chExt cx="7564481" cy="340844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3F9C7A-1B89-49D1-BAC9-3025519D3A44}"/>
                </a:ext>
              </a:extLst>
            </p:cNvPr>
            <p:cNvGrpSpPr/>
            <p:nvPr/>
          </p:nvGrpSpPr>
          <p:grpSpPr>
            <a:xfrm>
              <a:off x="2313759" y="3208736"/>
              <a:ext cx="7564481" cy="2048514"/>
              <a:chOff x="4510122" y="1009671"/>
              <a:chExt cx="7564481" cy="2048514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31F06D-6FF5-438B-BCCE-21A74EFE24CB}"/>
                  </a:ext>
                </a:extLst>
              </p:cNvPr>
              <p:cNvSpPr txBox="1"/>
              <p:nvPr/>
            </p:nvSpPr>
            <p:spPr>
              <a:xfrm>
                <a:off x="4510122" y="1009671"/>
                <a:ext cx="2365064" cy="461665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Coin 1 is H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76CB45-9D15-4D2F-BDED-6D160D52F0DB}"/>
                  </a:ext>
                </a:extLst>
              </p:cNvPr>
              <p:cNvSpPr txBox="1"/>
              <p:nvPr/>
            </p:nvSpPr>
            <p:spPr>
              <a:xfrm>
                <a:off x="9709539" y="1009671"/>
                <a:ext cx="2365064" cy="461665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Coin 2 is H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D10A69-C8B8-478A-9196-066BE6FC3D99}"/>
                  </a:ext>
                </a:extLst>
              </p:cNvPr>
              <p:cNvSpPr txBox="1"/>
              <p:nvPr/>
            </p:nvSpPr>
            <p:spPr>
              <a:xfrm>
                <a:off x="6957690" y="2596520"/>
                <a:ext cx="2729450" cy="461665"/>
              </a:xfrm>
              <a:prstGeom prst="rect">
                <a:avLst/>
              </a:prstGeom>
              <a:noFill/>
              <a:ln w="38100">
                <a:solidFill>
                  <a:srgbClr val="254B56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Selection of trial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D35A8A0-60A1-4852-B0F6-7704D3A5C3E9}"/>
                  </a:ext>
                </a:extLst>
              </p:cNvPr>
              <p:cNvCxnSpPr>
                <a:cxnSpLocks/>
                <a:stCxn id="49" idx="2"/>
                <a:endCxn id="50" idx="3"/>
              </p:cNvCxnSpPr>
              <p:nvPr/>
            </p:nvCxnSpPr>
            <p:spPr>
              <a:xfrm flipH="1">
                <a:off x="9687140" y="1471336"/>
                <a:ext cx="1204931" cy="1356017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A1B006E-1730-4DDA-A4C2-4E33479CDC92}"/>
                  </a:ext>
                </a:extLst>
              </p:cNvPr>
              <p:cNvCxnSpPr>
                <a:cxnSpLocks/>
                <a:stCxn id="48" idx="2"/>
                <a:endCxn id="50" idx="1"/>
              </p:cNvCxnSpPr>
              <p:nvPr/>
            </p:nvCxnSpPr>
            <p:spPr>
              <a:xfrm>
                <a:off x="5692654" y="1471336"/>
                <a:ext cx="1265036" cy="1356017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90FBE34-0229-4D48-870B-14CA211EE6E6}"/>
                </a:ext>
              </a:extLst>
            </p:cNvPr>
            <p:cNvGrpSpPr/>
            <p:nvPr/>
          </p:nvGrpSpPr>
          <p:grpSpPr>
            <a:xfrm>
              <a:off x="3348217" y="2241170"/>
              <a:ext cx="5507025" cy="945295"/>
              <a:chOff x="3348217" y="1292389"/>
              <a:chExt cx="5507025" cy="945295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3C2867-E4C3-4DF6-892F-5FB7C3879E82}"/>
                  </a:ext>
                </a:extLst>
              </p:cNvPr>
              <p:cNvSpPr/>
              <p:nvPr/>
            </p:nvSpPr>
            <p:spPr>
              <a:xfrm>
                <a:off x="3471970" y="1292389"/>
                <a:ext cx="5287019" cy="893921"/>
              </a:xfrm>
              <a:custGeom>
                <a:avLst/>
                <a:gdLst>
                  <a:gd name="connsiteX0" fmla="*/ 5287019 w 5287019"/>
                  <a:gd name="connsiteY0" fmla="*/ 893921 h 893921"/>
                  <a:gd name="connsiteX1" fmla="*/ 2646947 w 5287019"/>
                  <a:gd name="connsiteY1" fmla="*/ 146 h 893921"/>
                  <a:gd name="connsiteX2" fmla="*/ 0 w 5287019"/>
                  <a:gd name="connsiteY2" fmla="*/ 838919 h 89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7019" h="893921">
                    <a:moveTo>
                      <a:pt x="5287019" y="893921"/>
                    </a:moveTo>
                    <a:cubicBezTo>
                      <a:pt x="4407568" y="451617"/>
                      <a:pt x="3528117" y="9313"/>
                      <a:pt x="2646947" y="146"/>
                    </a:cubicBezTo>
                    <a:cubicBezTo>
                      <a:pt x="1765777" y="-9021"/>
                      <a:pt x="882888" y="414949"/>
                      <a:pt x="0" y="838919"/>
                    </a:cubicBezTo>
                  </a:path>
                </a:pathLst>
              </a:custGeom>
              <a:noFill/>
              <a:ln w="38100">
                <a:solidFill>
                  <a:srgbClr val="758FA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4926E41-5966-42C6-9458-372936DE2720}"/>
                  </a:ext>
                </a:extLst>
              </p:cNvPr>
              <p:cNvCxnSpPr>
                <a:cxnSpLocks/>
                <a:stCxn id="45" idx="0"/>
              </p:cNvCxnSpPr>
              <p:nvPr/>
            </p:nvCxnSpPr>
            <p:spPr>
              <a:xfrm>
                <a:off x="8758989" y="2186310"/>
                <a:ext cx="96253" cy="51374"/>
              </a:xfrm>
              <a:prstGeom prst="straightConnector1">
                <a:avLst/>
              </a:prstGeom>
              <a:ln w="38100">
                <a:solidFill>
                  <a:srgbClr val="758FA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9CE95A0-97B1-4D93-ADDA-9C97079A94FF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H="1">
                <a:off x="3348217" y="2131308"/>
                <a:ext cx="123753" cy="80689"/>
              </a:xfrm>
              <a:prstGeom prst="straightConnector1">
                <a:avLst/>
              </a:prstGeom>
              <a:ln w="38100">
                <a:solidFill>
                  <a:srgbClr val="758FA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Graphic 43" descr="Badge Unfollow with solid fill">
              <a:extLst>
                <a:ext uri="{FF2B5EF4-FFF2-40B4-BE49-F238E27FC236}">
                  <a16:creationId xmlns:a16="http://schemas.microsoft.com/office/drawing/2014/main" id="{5A125DA8-5992-4A1F-87AE-0A18F0C9D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3120" y="1848807"/>
              <a:ext cx="365760" cy="365760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2379419-48DE-47D9-8C62-674570F00872}"/>
              </a:ext>
            </a:extLst>
          </p:cNvPr>
          <p:cNvSpPr txBox="1"/>
          <p:nvPr/>
        </p:nvSpPr>
        <p:spPr>
          <a:xfrm>
            <a:off x="6271426" y="5741582"/>
            <a:ext cx="615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causal pathway</a:t>
            </a:r>
          </a:p>
          <a:p>
            <a:r>
              <a:rPr lang="en-US" dirty="0"/>
              <a:t>Non-causal pathway through conditioning on selection of trial (only trials where coin 1 or coin 2 was heads)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4FD3D703-5D0E-B43F-2068-97B55B19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7B48CF7-8129-1B1A-8EEA-8E6724191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6FE1-D5EF-4634-B2B4-DD863119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F89F-69DB-4CB3-8A72-A213C0694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Collider stratification bias</a:t>
            </a:r>
          </a:p>
          <a:p>
            <a:r>
              <a:rPr lang="en-US" dirty="0"/>
              <a:t>Selecting on a common effect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75B24D-032D-4958-97BC-6CC9B98E1F2B}"/>
              </a:ext>
            </a:extLst>
          </p:cNvPr>
          <p:cNvGrpSpPr>
            <a:grpSpLocks noChangeAspect="1"/>
          </p:cNvGrpSpPr>
          <p:nvPr/>
        </p:nvGrpSpPr>
        <p:grpSpPr>
          <a:xfrm>
            <a:off x="3266342" y="2915587"/>
            <a:ext cx="6400800" cy="2884105"/>
            <a:chOff x="2313759" y="1848807"/>
            <a:chExt cx="7564481" cy="34084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0A89899-3E22-41D0-BA01-0B5B7449636E}"/>
                </a:ext>
              </a:extLst>
            </p:cNvPr>
            <p:cNvGrpSpPr/>
            <p:nvPr/>
          </p:nvGrpSpPr>
          <p:grpSpPr>
            <a:xfrm>
              <a:off x="2313759" y="3208736"/>
              <a:ext cx="7564481" cy="2048514"/>
              <a:chOff x="4510122" y="1009671"/>
              <a:chExt cx="7564481" cy="204851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C955B-F799-4C54-B139-DCF31E07744C}"/>
                  </a:ext>
                </a:extLst>
              </p:cNvPr>
              <p:cNvSpPr txBox="1"/>
              <p:nvPr/>
            </p:nvSpPr>
            <p:spPr>
              <a:xfrm>
                <a:off x="4510122" y="1009671"/>
                <a:ext cx="2365064" cy="461665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Coin 1 is H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ADFE0A-8AFE-4AC2-860D-640A095ECEA1}"/>
                  </a:ext>
                </a:extLst>
              </p:cNvPr>
              <p:cNvSpPr txBox="1"/>
              <p:nvPr/>
            </p:nvSpPr>
            <p:spPr>
              <a:xfrm>
                <a:off x="9709539" y="1009671"/>
                <a:ext cx="2365064" cy="461665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Coin 2 is H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49AB58-16F9-43A4-B5E0-9B9D4CFA5368}"/>
                  </a:ext>
                </a:extLst>
              </p:cNvPr>
              <p:cNvSpPr txBox="1"/>
              <p:nvPr/>
            </p:nvSpPr>
            <p:spPr>
              <a:xfrm>
                <a:off x="6957690" y="2596520"/>
                <a:ext cx="2729450" cy="461665"/>
              </a:xfrm>
              <a:prstGeom prst="rect">
                <a:avLst/>
              </a:prstGeom>
              <a:noFill/>
              <a:ln w="38100">
                <a:solidFill>
                  <a:srgbClr val="254B56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404040"/>
                    </a:solidFill>
                    <a:latin typeface="Tw Cen MT" panose="020B0602020104020603" pitchFamily="34" charset="0"/>
                  </a:rPr>
                  <a:t>Selection of trial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BEF5CA6-7DA5-4292-B499-7B2AD365D08D}"/>
                  </a:ext>
                </a:extLst>
              </p:cNvPr>
              <p:cNvCxnSpPr>
                <a:cxnSpLocks/>
                <a:stCxn id="24" idx="2"/>
                <a:endCxn id="25" idx="3"/>
              </p:cNvCxnSpPr>
              <p:nvPr/>
            </p:nvCxnSpPr>
            <p:spPr>
              <a:xfrm flipH="1">
                <a:off x="9687140" y="1471336"/>
                <a:ext cx="1204931" cy="1356017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D400079-361E-49B1-8E52-CE8B0274266A}"/>
                  </a:ext>
                </a:extLst>
              </p:cNvPr>
              <p:cNvCxnSpPr>
                <a:cxnSpLocks/>
                <a:stCxn id="23" idx="2"/>
                <a:endCxn id="25" idx="1"/>
              </p:cNvCxnSpPr>
              <p:nvPr/>
            </p:nvCxnSpPr>
            <p:spPr>
              <a:xfrm>
                <a:off x="5692654" y="1471336"/>
                <a:ext cx="1265036" cy="1356017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845BEB-F6F0-42E9-9102-21874636895C}"/>
                </a:ext>
              </a:extLst>
            </p:cNvPr>
            <p:cNvGrpSpPr/>
            <p:nvPr/>
          </p:nvGrpSpPr>
          <p:grpSpPr>
            <a:xfrm>
              <a:off x="3348217" y="2241170"/>
              <a:ext cx="5507025" cy="945295"/>
              <a:chOff x="3348217" y="1292389"/>
              <a:chExt cx="5507025" cy="94529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392F54D-7E4C-4119-AE1B-D6AAD168C7AC}"/>
                  </a:ext>
                </a:extLst>
              </p:cNvPr>
              <p:cNvSpPr/>
              <p:nvPr/>
            </p:nvSpPr>
            <p:spPr>
              <a:xfrm>
                <a:off x="3471970" y="1292389"/>
                <a:ext cx="5287019" cy="893921"/>
              </a:xfrm>
              <a:custGeom>
                <a:avLst/>
                <a:gdLst>
                  <a:gd name="connsiteX0" fmla="*/ 5287019 w 5287019"/>
                  <a:gd name="connsiteY0" fmla="*/ 893921 h 893921"/>
                  <a:gd name="connsiteX1" fmla="*/ 2646947 w 5287019"/>
                  <a:gd name="connsiteY1" fmla="*/ 146 h 893921"/>
                  <a:gd name="connsiteX2" fmla="*/ 0 w 5287019"/>
                  <a:gd name="connsiteY2" fmla="*/ 838919 h 89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7019" h="893921">
                    <a:moveTo>
                      <a:pt x="5287019" y="893921"/>
                    </a:moveTo>
                    <a:cubicBezTo>
                      <a:pt x="4407568" y="451617"/>
                      <a:pt x="3528117" y="9313"/>
                      <a:pt x="2646947" y="146"/>
                    </a:cubicBezTo>
                    <a:cubicBezTo>
                      <a:pt x="1765777" y="-9021"/>
                      <a:pt x="882888" y="414949"/>
                      <a:pt x="0" y="838919"/>
                    </a:cubicBezTo>
                  </a:path>
                </a:pathLst>
              </a:custGeom>
              <a:noFill/>
              <a:ln w="38100">
                <a:solidFill>
                  <a:srgbClr val="758FA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80CC43F-9398-4B53-828E-9C77D1DB3E09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>
                <a:off x="8758989" y="2186310"/>
                <a:ext cx="96253" cy="51374"/>
              </a:xfrm>
              <a:prstGeom prst="straightConnector1">
                <a:avLst/>
              </a:prstGeom>
              <a:ln w="38100">
                <a:solidFill>
                  <a:srgbClr val="758FA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25A5C99-65DD-4CD9-A081-4F48C2202916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3348217" y="2131308"/>
                <a:ext cx="123753" cy="80689"/>
              </a:xfrm>
              <a:prstGeom prst="straightConnector1">
                <a:avLst/>
              </a:prstGeom>
              <a:ln w="38100">
                <a:solidFill>
                  <a:srgbClr val="758FA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Badge Unfollow with solid fill">
              <a:extLst>
                <a:ext uri="{FF2B5EF4-FFF2-40B4-BE49-F238E27FC236}">
                  <a16:creationId xmlns:a16="http://schemas.microsoft.com/office/drawing/2014/main" id="{F52DFFA1-F2FD-4D9C-95BD-25AA35AB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3120" y="1848807"/>
              <a:ext cx="365760" cy="365760"/>
            </a:xfrm>
            <a:prstGeom prst="rect">
              <a:avLst/>
            </a:prstGeom>
          </p:spPr>
        </p:pic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5761EF1E-FBE6-33ED-264F-40E8E5A9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49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F0342B1-DA16-DD82-36CE-E41075B3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3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 Handout.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validity and precision in research.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Describe the role of random and systematic errors in research.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CFBEDDB-F430-4E32-B45F-F5D4249F7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79" t="30840" r="28581" b="55795"/>
          <a:stretch/>
        </p:blipFill>
        <p:spPr>
          <a:xfrm>
            <a:off x="6400974" y="4529390"/>
            <a:ext cx="5212080" cy="183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64859-447E-434D-945F-DD9403DE6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79" t="48245" r="28377" b="38788"/>
          <a:stretch/>
        </p:blipFill>
        <p:spPr>
          <a:xfrm>
            <a:off x="259352" y="4563896"/>
            <a:ext cx="5212080" cy="177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193F9E7-E942-4598-9DD2-642DEAE37EC0}"/>
              </a:ext>
            </a:extLst>
          </p:cNvPr>
          <p:cNvSpPr/>
          <p:nvPr/>
        </p:nvSpPr>
        <p:spPr>
          <a:xfrm>
            <a:off x="2132163" y="5944836"/>
            <a:ext cx="813461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11CD4-59C6-4B4E-ACF4-1471E0BCBA1E}"/>
              </a:ext>
            </a:extLst>
          </p:cNvPr>
          <p:cNvGrpSpPr>
            <a:grpSpLocks noChangeAspect="1"/>
          </p:cNvGrpSpPr>
          <p:nvPr/>
        </p:nvGrpSpPr>
        <p:grpSpPr>
          <a:xfrm>
            <a:off x="761803" y="1301370"/>
            <a:ext cx="4529674" cy="1989464"/>
            <a:chOff x="3642463" y="1328585"/>
            <a:chExt cx="4529675" cy="198946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124F3-D61E-4F99-A63F-FE4F1A46A260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4191103" y="2530999"/>
              <a:ext cx="1006309" cy="787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6BFB97-E819-4F6A-B558-D7BAE15E7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93" y="2393487"/>
              <a:ext cx="1191646" cy="92456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89BF43-7F2C-4FAD-927D-A33D9A062D0F}"/>
                </a:ext>
              </a:extLst>
            </p:cNvPr>
            <p:cNvGrpSpPr/>
            <p:nvPr/>
          </p:nvGrpSpPr>
          <p:grpSpPr>
            <a:xfrm>
              <a:off x="6800538" y="1328585"/>
              <a:ext cx="1371600" cy="1375003"/>
              <a:chOff x="8170628" y="2639005"/>
              <a:chExt cx="1371600" cy="1375003"/>
            </a:xfrm>
          </p:grpSpPr>
          <p:pic>
            <p:nvPicPr>
              <p:cNvPr id="45" name="Graphic 44" descr="Lips outline">
                <a:extLst>
                  <a:ext uri="{FF2B5EF4-FFF2-40B4-BE49-F238E27FC236}">
                    <a16:creationId xmlns:a16="http://schemas.microsoft.com/office/drawing/2014/main" id="{7084136D-CCE2-402C-A1F6-5E1F8EA1D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2639005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6" name="Graphic 45" descr="Anger Symbol with solid fill">
                <a:extLst>
                  <a:ext uri="{FF2B5EF4-FFF2-40B4-BE49-F238E27FC236}">
                    <a16:creationId xmlns:a16="http://schemas.microsoft.com/office/drawing/2014/main" id="{A0522E8B-936D-4D62-856B-3E1D1AC93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328248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7" name="Graphic 56" descr="Bubbles with solid fill">
                <a:extLst>
                  <a:ext uri="{FF2B5EF4-FFF2-40B4-BE49-F238E27FC236}">
                    <a16:creationId xmlns:a16="http://schemas.microsoft.com/office/drawing/2014/main" id="{19805DB4-C1F2-42CB-A2C8-9AB82186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3328208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52AE159-A346-4B14-9FB8-1742303C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1477561"/>
              <a:ext cx="1097280" cy="1053438"/>
            </a:xfrm>
            <a:prstGeom prst="rect">
              <a:avLst/>
            </a:prstGeom>
          </p:spPr>
        </p:pic>
      </p:grpSp>
      <p:pic>
        <p:nvPicPr>
          <p:cNvPr id="47" name="Graphic 46" descr="Contract with solid fill">
            <a:extLst>
              <a:ext uri="{FF2B5EF4-FFF2-40B4-BE49-F238E27FC236}">
                <a16:creationId xmlns:a16="http://schemas.microsoft.com/office/drawing/2014/main" id="{5618D0E8-160B-44B6-A35D-03C0DD6BF4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6752" y="2963228"/>
            <a:ext cx="1097280" cy="1097280"/>
          </a:xfrm>
          <a:prstGeom prst="rect">
            <a:avLst/>
          </a:prstGeom>
        </p:spPr>
      </p:pic>
      <p:pic>
        <p:nvPicPr>
          <p:cNvPr id="48" name="Graphic 47" descr="Comment Dislike with solid fill">
            <a:extLst>
              <a:ext uri="{FF2B5EF4-FFF2-40B4-BE49-F238E27FC236}">
                <a16:creationId xmlns:a16="http://schemas.microsoft.com/office/drawing/2014/main" id="{39644965-0839-4584-9798-43712DE302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7953" y="2434440"/>
            <a:ext cx="731520" cy="731520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2BB988B-D850-49AC-B993-24CC7C00212A}"/>
              </a:ext>
            </a:extLst>
          </p:cNvPr>
          <p:cNvSpPr/>
          <p:nvPr/>
        </p:nvSpPr>
        <p:spPr>
          <a:xfrm>
            <a:off x="8295234" y="5901791"/>
            <a:ext cx="813461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1603A6-D3C5-457C-AC66-41A08E430ED3}"/>
              </a:ext>
            </a:extLst>
          </p:cNvPr>
          <p:cNvGrpSpPr>
            <a:grpSpLocks noChangeAspect="1"/>
          </p:cNvGrpSpPr>
          <p:nvPr/>
        </p:nvGrpSpPr>
        <p:grpSpPr>
          <a:xfrm>
            <a:off x="6988685" y="1301370"/>
            <a:ext cx="4529674" cy="1989464"/>
            <a:chOff x="3642463" y="1328585"/>
            <a:chExt cx="4529675" cy="1989464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BAB617-04E9-4D41-B97B-8EF5A420D7D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4191103" y="2530999"/>
              <a:ext cx="1006309" cy="787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1DA38E4-34A3-4DCB-9C62-40BC3B251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93" y="2393487"/>
              <a:ext cx="1191646" cy="92456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749528E-FA6C-47EB-997E-377292214FE6}"/>
                </a:ext>
              </a:extLst>
            </p:cNvPr>
            <p:cNvGrpSpPr/>
            <p:nvPr/>
          </p:nvGrpSpPr>
          <p:grpSpPr>
            <a:xfrm>
              <a:off x="6800538" y="1328585"/>
              <a:ext cx="1371600" cy="1375003"/>
              <a:chOff x="8170628" y="2639005"/>
              <a:chExt cx="1371600" cy="1375003"/>
            </a:xfrm>
          </p:grpSpPr>
          <p:pic>
            <p:nvPicPr>
              <p:cNvPr id="61" name="Graphic 60" descr="Lips outline">
                <a:extLst>
                  <a:ext uri="{FF2B5EF4-FFF2-40B4-BE49-F238E27FC236}">
                    <a16:creationId xmlns:a16="http://schemas.microsoft.com/office/drawing/2014/main" id="{20209649-5212-44A5-8D85-0E7778F3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2639005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62" name="Graphic 61" descr="Anger Symbol with solid fill">
                <a:extLst>
                  <a:ext uri="{FF2B5EF4-FFF2-40B4-BE49-F238E27FC236}">
                    <a16:creationId xmlns:a16="http://schemas.microsoft.com/office/drawing/2014/main" id="{7DDA2403-446A-4DEA-A9A7-9DFF677B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328248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63" name="Graphic 62" descr="Bubbles with solid fill">
                <a:extLst>
                  <a:ext uri="{FF2B5EF4-FFF2-40B4-BE49-F238E27FC236}">
                    <a16:creationId xmlns:a16="http://schemas.microsoft.com/office/drawing/2014/main" id="{A3313486-2A2C-4C9B-85D1-572F20442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3328208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60" name="Picture 59" descr="Icon&#10;&#10;Description automatically generated">
              <a:extLst>
                <a:ext uri="{FF2B5EF4-FFF2-40B4-BE49-F238E27FC236}">
                  <a16:creationId xmlns:a16="http://schemas.microsoft.com/office/drawing/2014/main" id="{D47F8248-202A-4D89-AC20-78FF830A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1477561"/>
              <a:ext cx="1097280" cy="10534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0F1317-7A02-4C33-A4BC-9E886AD62895}"/>
              </a:ext>
            </a:extLst>
          </p:cNvPr>
          <p:cNvGrpSpPr/>
          <p:nvPr/>
        </p:nvGrpSpPr>
        <p:grpSpPr>
          <a:xfrm>
            <a:off x="8543634" y="2434440"/>
            <a:ext cx="1097280" cy="1626068"/>
            <a:chOff x="8543634" y="2434440"/>
            <a:chExt cx="1097280" cy="1626068"/>
          </a:xfrm>
        </p:grpSpPr>
        <p:pic>
          <p:nvPicPr>
            <p:cNvPr id="64" name="Graphic 63" descr="Contract with solid fill">
              <a:extLst>
                <a:ext uri="{FF2B5EF4-FFF2-40B4-BE49-F238E27FC236}">
                  <a16:creationId xmlns:a16="http://schemas.microsoft.com/office/drawing/2014/main" id="{62114B51-4233-446A-89C8-589142732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43634" y="2963228"/>
              <a:ext cx="1097280" cy="1097280"/>
            </a:xfrm>
            <a:prstGeom prst="rect">
              <a:avLst/>
            </a:prstGeom>
          </p:spPr>
        </p:pic>
        <p:pic>
          <p:nvPicPr>
            <p:cNvPr id="65" name="Graphic 64" descr="Comment Dislike with solid fill">
              <a:extLst>
                <a:ext uri="{FF2B5EF4-FFF2-40B4-BE49-F238E27FC236}">
                  <a16:creationId xmlns:a16="http://schemas.microsoft.com/office/drawing/2014/main" id="{37D89CF3-DF1C-49FC-8EC2-227D10E8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44835" y="2434440"/>
              <a:ext cx="731520" cy="73152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A95352C-FBD0-4AD1-9452-47FBB1FE6E73}"/>
              </a:ext>
            </a:extLst>
          </p:cNvPr>
          <p:cNvSpPr/>
          <p:nvPr/>
        </p:nvSpPr>
        <p:spPr>
          <a:xfrm>
            <a:off x="8591810" y="2503784"/>
            <a:ext cx="958133" cy="15028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E58B1-6592-4B3E-A129-39844876878C}"/>
              </a:ext>
            </a:extLst>
          </p:cNvPr>
          <p:cNvSpPr txBox="1"/>
          <p:nvPr/>
        </p:nvSpPr>
        <p:spPr>
          <a:xfrm>
            <a:off x="6623292" y="4115322"/>
            <a:ext cx="476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 among those who agreed to participate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69D3758F-F2C2-A927-EE9E-CC277228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93929DB-65EC-285D-AE54-4DE07C7CBA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27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0965DE-C700-4307-BE1B-509F8D13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45" t="49871" r="28621" b="37275"/>
          <a:stretch/>
        </p:blipFill>
        <p:spPr>
          <a:xfrm>
            <a:off x="6393818" y="4550151"/>
            <a:ext cx="5212080" cy="1777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5B411-BB8F-4406-AC24-C707BBE5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98" t="43201" r="28621" b="43523"/>
          <a:stretch/>
        </p:blipFill>
        <p:spPr>
          <a:xfrm>
            <a:off x="188464" y="4500713"/>
            <a:ext cx="5301289" cy="1870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Selection bias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193F9E7-E942-4598-9DD2-642DEAE37EC0}"/>
              </a:ext>
            </a:extLst>
          </p:cNvPr>
          <p:cNvSpPr/>
          <p:nvPr/>
        </p:nvSpPr>
        <p:spPr>
          <a:xfrm>
            <a:off x="2132163" y="5944836"/>
            <a:ext cx="813461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11CD4-59C6-4B4E-ACF4-1471E0BCBA1E}"/>
              </a:ext>
            </a:extLst>
          </p:cNvPr>
          <p:cNvGrpSpPr>
            <a:grpSpLocks noChangeAspect="1"/>
          </p:cNvGrpSpPr>
          <p:nvPr/>
        </p:nvGrpSpPr>
        <p:grpSpPr>
          <a:xfrm>
            <a:off x="761803" y="1301370"/>
            <a:ext cx="4529674" cy="1989464"/>
            <a:chOff x="3642463" y="1328585"/>
            <a:chExt cx="4529675" cy="198946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124F3-D61E-4F99-A63F-FE4F1A46A260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4191103" y="2530999"/>
              <a:ext cx="1006309" cy="787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66BFB97-E819-4F6A-B558-D7BAE15E7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93" y="2393487"/>
              <a:ext cx="1191646" cy="92456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F89BF43-7F2C-4FAD-927D-A33D9A062D0F}"/>
                </a:ext>
              </a:extLst>
            </p:cNvPr>
            <p:cNvGrpSpPr/>
            <p:nvPr/>
          </p:nvGrpSpPr>
          <p:grpSpPr>
            <a:xfrm>
              <a:off x="6800538" y="1328585"/>
              <a:ext cx="1371600" cy="1375003"/>
              <a:chOff x="8170628" y="2639005"/>
              <a:chExt cx="1371600" cy="1375003"/>
            </a:xfrm>
          </p:grpSpPr>
          <p:pic>
            <p:nvPicPr>
              <p:cNvPr id="45" name="Graphic 44" descr="Lips outline">
                <a:extLst>
                  <a:ext uri="{FF2B5EF4-FFF2-40B4-BE49-F238E27FC236}">
                    <a16:creationId xmlns:a16="http://schemas.microsoft.com/office/drawing/2014/main" id="{7084136D-CCE2-402C-A1F6-5E1F8EA1D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2639005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46" name="Graphic 45" descr="Anger Symbol with solid fill">
                <a:extLst>
                  <a:ext uri="{FF2B5EF4-FFF2-40B4-BE49-F238E27FC236}">
                    <a16:creationId xmlns:a16="http://schemas.microsoft.com/office/drawing/2014/main" id="{A0522E8B-936D-4D62-856B-3E1D1AC93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328248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7" name="Graphic 56" descr="Bubbles with solid fill">
                <a:extLst>
                  <a:ext uri="{FF2B5EF4-FFF2-40B4-BE49-F238E27FC236}">
                    <a16:creationId xmlns:a16="http://schemas.microsoft.com/office/drawing/2014/main" id="{19805DB4-C1F2-42CB-A2C8-9AB82186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3328208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52AE159-A346-4B14-9FB8-1742303C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1477561"/>
              <a:ext cx="1097280" cy="1053438"/>
            </a:xfrm>
            <a:prstGeom prst="rect">
              <a:avLst/>
            </a:prstGeom>
          </p:spPr>
        </p:pic>
      </p:grpSp>
      <p:pic>
        <p:nvPicPr>
          <p:cNvPr id="47" name="Graphic 46" descr="Contract with solid fill">
            <a:extLst>
              <a:ext uri="{FF2B5EF4-FFF2-40B4-BE49-F238E27FC236}">
                <a16:creationId xmlns:a16="http://schemas.microsoft.com/office/drawing/2014/main" id="{5618D0E8-160B-44B6-A35D-03C0DD6BF4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6752" y="2963228"/>
            <a:ext cx="1097280" cy="1097280"/>
          </a:xfrm>
          <a:prstGeom prst="rect">
            <a:avLst/>
          </a:prstGeom>
        </p:spPr>
      </p:pic>
      <p:pic>
        <p:nvPicPr>
          <p:cNvPr id="48" name="Graphic 47" descr="Comment Dislike with solid fill">
            <a:extLst>
              <a:ext uri="{FF2B5EF4-FFF2-40B4-BE49-F238E27FC236}">
                <a16:creationId xmlns:a16="http://schemas.microsoft.com/office/drawing/2014/main" id="{39644965-0839-4584-9798-43712DE302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7953" y="2434440"/>
            <a:ext cx="731520" cy="731520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2BB988B-D850-49AC-B993-24CC7C00212A}"/>
              </a:ext>
            </a:extLst>
          </p:cNvPr>
          <p:cNvSpPr/>
          <p:nvPr/>
        </p:nvSpPr>
        <p:spPr>
          <a:xfrm>
            <a:off x="8295234" y="5901791"/>
            <a:ext cx="813461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1603A6-D3C5-457C-AC66-41A08E430ED3}"/>
              </a:ext>
            </a:extLst>
          </p:cNvPr>
          <p:cNvGrpSpPr>
            <a:grpSpLocks noChangeAspect="1"/>
          </p:cNvGrpSpPr>
          <p:nvPr/>
        </p:nvGrpSpPr>
        <p:grpSpPr>
          <a:xfrm>
            <a:off x="6988685" y="1301370"/>
            <a:ext cx="4529674" cy="1989464"/>
            <a:chOff x="3642463" y="1328585"/>
            <a:chExt cx="4529675" cy="1989464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BAB617-04E9-4D41-B97B-8EF5A420D7D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4191103" y="2530999"/>
              <a:ext cx="1006309" cy="78705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1DA38E4-34A3-4DCB-9C62-40BC3B251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4693" y="2393487"/>
              <a:ext cx="1191646" cy="924562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749528E-FA6C-47EB-997E-377292214FE6}"/>
                </a:ext>
              </a:extLst>
            </p:cNvPr>
            <p:cNvGrpSpPr/>
            <p:nvPr/>
          </p:nvGrpSpPr>
          <p:grpSpPr>
            <a:xfrm>
              <a:off x="6800538" y="1328585"/>
              <a:ext cx="1371600" cy="1375003"/>
              <a:chOff x="8170628" y="2639005"/>
              <a:chExt cx="1371600" cy="1375003"/>
            </a:xfrm>
          </p:grpSpPr>
          <p:pic>
            <p:nvPicPr>
              <p:cNvPr id="61" name="Graphic 60" descr="Lips outline">
                <a:extLst>
                  <a:ext uri="{FF2B5EF4-FFF2-40B4-BE49-F238E27FC236}">
                    <a16:creationId xmlns:a16="http://schemas.microsoft.com/office/drawing/2014/main" id="{20209649-5212-44A5-8D85-0E7778F34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0628" y="2639005"/>
                <a:ext cx="1371600" cy="1375003"/>
              </a:xfrm>
              <a:prstGeom prst="rect">
                <a:avLst/>
              </a:prstGeom>
            </p:spPr>
          </p:pic>
          <p:pic>
            <p:nvPicPr>
              <p:cNvPr id="62" name="Graphic 61" descr="Anger Symbol with solid fill">
                <a:extLst>
                  <a:ext uri="{FF2B5EF4-FFF2-40B4-BE49-F238E27FC236}">
                    <a16:creationId xmlns:a16="http://schemas.microsoft.com/office/drawing/2014/main" id="{7DDA2403-446A-4DEA-A9A7-9DFF677B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36388" y="328248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63" name="Graphic 62" descr="Bubbles with solid fill">
                <a:extLst>
                  <a:ext uri="{FF2B5EF4-FFF2-40B4-BE49-F238E27FC236}">
                    <a16:creationId xmlns:a16="http://schemas.microsoft.com/office/drawing/2014/main" id="{A3313486-2A2C-4C9B-85D1-572F20442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50473" y="3328208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60" name="Picture 59" descr="Icon&#10;&#10;Description automatically generated">
              <a:extLst>
                <a:ext uri="{FF2B5EF4-FFF2-40B4-BE49-F238E27FC236}">
                  <a16:creationId xmlns:a16="http://schemas.microsoft.com/office/drawing/2014/main" id="{D47F8248-202A-4D89-AC20-78FF830A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463" y="1477561"/>
              <a:ext cx="1097280" cy="10534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0F1317-7A02-4C33-A4BC-9E886AD62895}"/>
              </a:ext>
            </a:extLst>
          </p:cNvPr>
          <p:cNvGrpSpPr/>
          <p:nvPr/>
        </p:nvGrpSpPr>
        <p:grpSpPr>
          <a:xfrm>
            <a:off x="8543634" y="2434440"/>
            <a:ext cx="1097280" cy="1626068"/>
            <a:chOff x="8543634" y="2434440"/>
            <a:chExt cx="1097280" cy="1626068"/>
          </a:xfrm>
        </p:grpSpPr>
        <p:pic>
          <p:nvPicPr>
            <p:cNvPr id="64" name="Graphic 63" descr="Contract with solid fill">
              <a:extLst>
                <a:ext uri="{FF2B5EF4-FFF2-40B4-BE49-F238E27FC236}">
                  <a16:creationId xmlns:a16="http://schemas.microsoft.com/office/drawing/2014/main" id="{62114B51-4233-446A-89C8-589142732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43634" y="2963228"/>
              <a:ext cx="1097280" cy="1097280"/>
            </a:xfrm>
            <a:prstGeom prst="rect">
              <a:avLst/>
            </a:prstGeom>
          </p:spPr>
        </p:pic>
        <p:pic>
          <p:nvPicPr>
            <p:cNvPr id="65" name="Graphic 64" descr="Comment Dislike with solid fill">
              <a:extLst>
                <a:ext uri="{FF2B5EF4-FFF2-40B4-BE49-F238E27FC236}">
                  <a16:creationId xmlns:a16="http://schemas.microsoft.com/office/drawing/2014/main" id="{37D89CF3-DF1C-49FC-8EC2-227D10E8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44835" y="2434440"/>
              <a:ext cx="731520" cy="73152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A95352C-FBD0-4AD1-9452-47FBB1FE6E73}"/>
              </a:ext>
            </a:extLst>
          </p:cNvPr>
          <p:cNvSpPr/>
          <p:nvPr/>
        </p:nvSpPr>
        <p:spPr>
          <a:xfrm>
            <a:off x="8591810" y="2503784"/>
            <a:ext cx="958133" cy="15028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2FD74A-6662-49F7-B72C-18CEFC1DC023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1859083" y="1977065"/>
            <a:ext cx="2060794" cy="1180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3917632-ECDB-4DDD-891C-C2318157A948}"/>
              </a:ext>
            </a:extLst>
          </p:cNvPr>
          <p:cNvSpPr txBox="1"/>
          <p:nvPr/>
        </p:nvSpPr>
        <p:spPr>
          <a:xfrm>
            <a:off x="1809602" y="1619088"/>
            <a:ext cx="210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Risk difference=0.2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24CB918-F697-4DA8-ADFB-F012A4672DD5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8085965" y="1977065"/>
            <a:ext cx="2060794" cy="11807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7EDAC2-EFE6-463D-988A-A30C67E8EF1D}"/>
              </a:ext>
            </a:extLst>
          </p:cNvPr>
          <p:cNvSpPr txBox="1"/>
          <p:nvPr/>
        </p:nvSpPr>
        <p:spPr>
          <a:xfrm>
            <a:off x="8066119" y="1613620"/>
            <a:ext cx="210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Risk difference=0.2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C78FCAE-BC8D-2263-596C-2A93F53D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51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818010-F4E5-FFF8-90E0-6BF02CC7EFB2}"/>
              </a:ext>
            </a:extLst>
          </p:cNvPr>
          <p:cNvSpPr txBox="1"/>
          <p:nvPr/>
        </p:nvSpPr>
        <p:spPr>
          <a:xfrm>
            <a:off x="6623292" y="4115322"/>
            <a:ext cx="476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Only among those who agreed to participate 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4124F5D-D8BA-2E5F-A08C-D1B051F000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6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A553-FC11-4195-93F2-C5112439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Examples of selection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CFC75-6676-4325-B890-FA647F35D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participation</a:t>
            </a:r>
          </a:p>
          <a:p>
            <a:r>
              <a:rPr lang="en-US" dirty="0"/>
              <a:t>Self-selection (volunteer)</a:t>
            </a:r>
          </a:p>
          <a:p>
            <a:r>
              <a:rPr lang="en-US" dirty="0"/>
              <a:t>Differential loss to follow up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Healthy worker </a:t>
            </a:r>
          </a:p>
          <a:p>
            <a:r>
              <a:rPr lang="en-US" dirty="0" err="1"/>
              <a:t>Berksonian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2E3490-9BCB-8282-B317-8B0F32D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6731D5E-F1FC-AD28-A9DC-F6BDE37C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64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82F17F-4984-4A59-2B6F-CA7C75FA1387}"/>
              </a:ext>
            </a:extLst>
          </p:cNvPr>
          <p:cNvCxnSpPr>
            <a:cxnSpLocks/>
          </p:cNvCxnSpPr>
          <p:nvPr/>
        </p:nvCxnSpPr>
        <p:spPr>
          <a:xfrm flipH="1">
            <a:off x="2386885" y="4169216"/>
            <a:ext cx="1420510" cy="159368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E52222-B368-2C1C-711A-5E8EB4CA5F24}"/>
              </a:ext>
            </a:extLst>
          </p:cNvPr>
          <p:cNvCxnSpPr>
            <a:cxnSpLocks/>
          </p:cNvCxnSpPr>
          <p:nvPr/>
        </p:nvCxnSpPr>
        <p:spPr>
          <a:xfrm flipH="1">
            <a:off x="2422721" y="4642671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A6D571-A3B7-EBD8-F8CA-2FD16D367F1D}"/>
              </a:ext>
            </a:extLst>
          </p:cNvPr>
          <p:cNvCxnSpPr>
            <a:cxnSpLocks/>
          </p:cNvCxnSpPr>
          <p:nvPr/>
        </p:nvCxnSpPr>
        <p:spPr>
          <a:xfrm flipH="1">
            <a:off x="2475396" y="5076545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E4C8D8E0-84D5-827C-D873-64763C07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779EC-9DD6-C2C5-5A1A-6DC402042C09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F16B6DC-87F0-7A3A-64F3-08B31CF9B780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2C217-63C7-290D-5C61-B2A637195A48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D532E19-EC87-4BAF-9116-08943DFE1A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61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Measurement bias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CA9704B-C902-44F4-4725-1F4819DB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54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15CFC9A-C15C-CE35-BD84-C56E6226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5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for oral cancer measurement in a study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5332" y="1894090"/>
          <a:ext cx="81280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Oral cancer  status positive in actual life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Oral cancer status negative in actual life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as positive in study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as negative in study 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51602" y="5745008"/>
            <a:ext cx="10088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Validity of a measurement is the extent to which people are correctly classified</a:t>
            </a:r>
          </a:p>
          <a:p>
            <a:pPr algn="ctr"/>
            <a:r>
              <a:rPr lang="en-US" sz="2400" dirty="0"/>
              <a:t>(agreement between actual disease status and measurement in study)</a:t>
            </a:r>
          </a:p>
        </p:txBody>
      </p:sp>
      <p:pic>
        <p:nvPicPr>
          <p:cNvPr id="10" name="Graphic 9" descr="Unicorn outline">
            <a:extLst>
              <a:ext uri="{FF2B5EF4-FFF2-40B4-BE49-F238E27FC236}">
                <a16:creationId xmlns:a16="http://schemas.microsoft.com/office/drawing/2014/main" id="{B9B2F242-F581-4CFB-8B31-4BF2D496D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0" y="97464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8AA3E6-4BED-4EA1-A1FF-4297082F1083}"/>
              </a:ext>
            </a:extLst>
          </p:cNvPr>
          <p:cNvSpPr txBox="1"/>
          <p:nvPr/>
        </p:nvSpPr>
        <p:spPr>
          <a:xfrm>
            <a:off x="8683361" y="3163850"/>
            <a:ext cx="336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Sensitivity=500/500=1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5281A-370F-4202-8DF3-83A1ED96800F}"/>
              </a:ext>
            </a:extLst>
          </p:cNvPr>
          <p:cNvSpPr txBox="1"/>
          <p:nvPr/>
        </p:nvSpPr>
        <p:spPr>
          <a:xfrm>
            <a:off x="8683361" y="4322672"/>
            <a:ext cx="326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Specificity=500/500=1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B8CF6D0-3F49-51C2-D7CB-C990F4EE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C942C-E562-0299-443F-6958682B87CE}"/>
              </a:ext>
            </a:extLst>
          </p:cNvPr>
          <p:cNvSpPr txBox="1"/>
          <p:nvPr/>
        </p:nvSpPr>
        <p:spPr>
          <a:xfrm>
            <a:off x="2933040" y="3210016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100%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35E7-5B36-9AEF-B74C-F9F3CDA31A0B}"/>
              </a:ext>
            </a:extLst>
          </p:cNvPr>
          <p:cNvSpPr txBox="1"/>
          <p:nvPr/>
        </p:nvSpPr>
        <p:spPr>
          <a:xfrm>
            <a:off x="4927989" y="4230558"/>
            <a:ext cx="15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100%</a:t>
            </a:r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3692BAF-A28B-D4AE-1982-C8F6B31CD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1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Example for oral cancer measurement in a study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5332" y="1894090"/>
          <a:ext cx="81280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Oral cancer  status positive in actual life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Oral cancer status negative in actual life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as positive in study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as negative in study 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8AA3E6-4BED-4EA1-A1FF-4297082F1083}"/>
              </a:ext>
            </a:extLst>
          </p:cNvPr>
          <p:cNvSpPr txBox="1"/>
          <p:nvPr/>
        </p:nvSpPr>
        <p:spPr>
          <a:xfrm>
            <a:off x="8523333" y="3163850"/>
            <a:ext cx="352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Sensitivity=400/500=0.8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5281A-370F-4202-8DF3-83A1ED96800F}"/>
              </a:ext>
            </a:extLst>
          </p:cNvPr>
          <p:cNvSpPr txBox="1"/>
          <p:nvPr/>
        </p:nvSpPr>
        <p:spPr>
          <a:xfrm>
            <a:off x="8573359" y="4322672"/>
            <a:ext cx="337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Specificity=450/500=0.9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FF16E-1B89-4E98-A004-CEBDAB81C5D0}"/>
              </a:ext>
            </a:extLst>
          </p:cNvPr>
          <p:cNvSpPr txBox="1"/>
          <p:nvPr/>
        </p:nvSpPr>
        <p:spPr>
          <a:xfrm>
            <a:off x="2933040" y="3210016"/>
            <a:ext cx="152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True positive</a:t>
            </a:r>
          </a:p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80%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45DBD-1BFC-4B72-BD71-836792FE4A1C}"/>
              </a:ext>
            </a:extLst>
          </p:cNvPr>
          <p:cNvSpPr txBox="1"/>
          <p:nvPr/>
        </p:nvSpPr>
        <p:spPr>
          <a:xfrm>
            <a:off x="4872989" y="3210016"/>
            <a:ext cx="152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False positive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10%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2057E0-8773-48BA-AE61-36A42F756F20}"/>
              </a:ext>
            </a:extLst>
          </p:cNvPr>
          <p:cNvSpPr txBox="1"/>
          <p:nvPr/>
        </p:nvSpPr>
        <p:spPr>
          <a:xfrm>
            <a:off x="2912414" y="4217683"/>
            <a:ext cx="16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False negative</a:t>
            </a:r>
          </a:p>
          <a:p>
            <a:r>
              <a:rPr lang="en-US" b="1" dirty="0">
                <a:solidFill>
                  <a:srgbClr val="254B56"/>
                </a:solidFill>
                <a:latin typeface="Tw Cen MT" panose="020B0602020104020603" pitchFamily="34" charset="0"/>
              </a:rPr>
              <a:t>20%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E36FC-9D55-4237-8324-78DE495DAFBC}"/>
              </a:ext>
            </a:extLst>
          </p:cNvPr>
          <p:cNvSpPr txBox="1"/>
          <p:nvPr/>
        </p:nvSpPr>
        <p:spPr>
          <a:xfrm>
            <a:off x="4927989" y="4230558"/>
            <a:ext cx="152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True negative</a:t>
            </a:r>
          </a:p>
          <a:p>
            <a:r>
              <a:rPr lang="en-US" b="1" dirty="0">
                <a:solidFill>
                  <a:srgbClr val="EEB66B"/>
                </a:solidFill>
                <a:latin typeface="Tw Cen MT" panose="020B0602020104020603" pitchFamily="34" charset="0"/>
              </a:rPr>
              <a:t>90%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D4A96E-7C3C-4357-1961-744ADC28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6062854-EDE1-0F76-0601-958378136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4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11" grpId="0"/>
      <p:bldP spid="14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0010" y="6543235"/>
            <a:ext cx="47917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rgbClr val="14171A"/>
                </a:solidFill>
                <a:effectLst/>
                <a:latin typeface="Segoe UI" panose="020B0502040204020203" pitchFamily="34" charset="0"/>
                <a:hlinkClick r:id="rId2"/>
              </a:rPr>
              <a:t>https://twitter.com/freakonometrics/status/779060142239260672</a:t>
            </a:r>
            <a:r>
              <a:rPr lang="en-US" sz="900" b="0" i="0" dirty="0">
                <a:solidFill>
                  <a:srgbClr val="14171A"/>
                </a:solidFill>
                <a:effectLst/>
                <a:latin typeface="Segoe UI" panose="020B0502040204020203" pitchFamily="34" charset="0"/>
              </a:rPr>
              <a:t> with some modifications</a:t>
            </a:r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74" y="3525933"/>
            <a:ext cx="2946982" cy="2194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91" y="1150659"/>
            <a:ext cx="2946982" cy="2194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91" y="3525614"/>
            <a:ext cx="2946982" cy="21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41" y="1150659"/>
            <a:ext cx="2944182" cy="2194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8219" y="474566"/>
            <a:ext cx="226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Pregnant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4684" y="460154"/>
            <a:ext cx="226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Not Pregnant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153" y="2158406"/>
            <a:ext cx="239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Pregnancy test 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153" y="4255348"/>
            <a:ext cx="239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58FA1"/>
                </a:solidFill>
                <a:latin typeface="Tw Cen MT" panose="020B0602020104020603" pitchFamily="34" charset="0"/>
              </a:rPr>
              <a:t>Pregnancy test -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474684" y="3062177"/>
            <a:ext cx="12262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047460" y="5461591"/>
            <a:ext cx="1248550" cy="35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733BF45-59D7-72FB-C100-16586C11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57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B536AF60-DEC9-ED15-3C0A-26206F473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0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Measurement bias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B89BDB-92D0-4C95-9406-BC400DFC5C87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4155838" y="2926894"/>
            <a:ext cx="3239176" cy="0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1A72A1F-CAFA-4960-BAA4-AB85D41F6677}"/>
              </a:ext>
            </a:extLst>
          </p:cNvPr>
          <p:cNvGrpSpPr/>
          <p:nvPr/>
        </p:nvGrpSpPr>
        <p:grpSpPr>
          <a:xfrm>
            <a:off x="7395014" y="2012494"/>
            <a:ext cx="1828800" cy="1828800"/>
            <a:chOff x="8682926" y="4383898"/>
            <a:chExt cx="1828800" cy="1828800"/>
          </a:xfrm>
        </p:grpSpPr>
        <p:pic>
          <p:nvPicPr>
            <p:cNvPr id="10" name="Graphic 9" descr="Lips outline">
              <a:extLst>
                <a:ext uri="{FF2B5EF4-FFF2-40B4-BE49-F238E27FC236}">
                  <a16:creationId xmlns:a16="http://schemas.microsoft.com/office/drawing/2014/main" id="{974E9366-4D94-419C-AB5F-BF25CFF0A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1" name="Graphic 10" descr="Anger Symbol with solid fill">
              <a:extLst>
                <a:ext uri="{FF2B5EF4-FFF2-40B4-BE49-F238E27FC236}">
                  <a16:creationId xmlns:a16="http://schemas.microsoft.com/office/drawing/2014/main" id="{0071AA3B-C53A-47C0-B877-9204020A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2" name="Graphic 11" descr="Bubbles with solid fill">
              <a:extLst>
                <a:ext uri="{FF2B5EF4-FFF2-40B4-BE49-F238E27FC236}">
                  <a16:creationId xmlns:a16="http://schemas.microsoft.com/office/drawing/2014/main" id="{D739470F-CA64-4338-8BFC-C4B7DAB73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8ED5E5F-D8C6-4D61-A7BD-E8DE02DD1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8" y="2224602"/>
            <a:ext cx="1463040" cy="1404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B865EB-0103-49B4-A7DC-25C42C022090}"/>
              </a:ext>
            </a:extLst>
          </p:cNvPr>
          <p:cNvSpPr txBox="1"/>
          <p:nvPr/>
        </p:nvSpPr>
        <p:spPr>
          <a:xfrm>
            <a:off x="4726959" y="2521931"/>
            <a:ext cx="209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Risk difference=0.2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638CD-10FC-498C-B24D-5FDFE2EE7C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177" t="36743" r="28484" b="50000"/>
          <a:stretch/>
        </p:blipFill>
        <p:spPr>
          <a:xfrm>
            <a:off x="3169386" y="4299716"/>
            <a:ext cx="5212080" cy="181791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21695F-F6C8-4F98-9ABB-BE3C3AB0ACCA}"/>
              </a:ext>
            </a:extLst>
          </p:cNvPr>
          <p:cNvSpPr/>
          <p:nvPr/>
        </p:nvSpPr>
        <p:spPr>
          <a:xfrm>
            <a:off x="5075870" y="5691865"/>
            <a:ext cx="801419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90BA533-22C4-21E4-3009-3BAF7D9B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58</a:t>
            </a:fld>
            <a:endParaRPr lang="en-US" dirty="0"/>
          </a:p>
        </p:txBody>
      </p:sp>
      <p:pic>
        <p:nvPicPr>
          <p:cNvPr id="3" name="Picture 2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A35B6AB-383A-3974-84D0-2694940DC0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25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F337B3-9B7E-4CEC-8E2B-A5D756A1DB58}"/>
              </a:ext>
            </a:extLst>
          </p:cNvPr>
          <p:cNvGraphicFramePr>
            <a:graphicFrameLocks noGrp="1"/>
          </p:cNvGraphicFramePr>
          <p:nvPr/>
        </p:nvGraphicFramePr>
        <p:xfrm>
          <a:off x="5800365" y="2542819"/>
          <a:ext cx="5958729" cy="264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243">
                  <a:extLst>
                    <a:ext uri="{9D8B030D-6E8A-4147-A177-3AD203B41FA5}">
                      <a16:colId xmlns:a16="http://schemas.microsoft.com/office/drawing/2014/main" val="1899423438"/>
                    </a:ext>
                  </a:extLst>
                </a:gridCol>
                <a:gridCol w="1986243">
                  <a:extLst>
                    <a:ext uri="{9D8B030D-6E8A-4147-A177-3AD203B41FA5}">
                      <a16:colId xmlns:a16="http://schemas.microsoft.com/office/drawing/2014/main" val="2610888051"/>
                    </a:ext>
                  </a:extLst>
                </a:gridCol>
                <a:gridCol w="1986243">
                  <a:extLst>
                    <a:ext uri="{9D8B030D-6E8A-4147-A177-3AD203B41FA5}">
                      <a16:colId xmlns:a16="http://schemas.microsoft.com/office/drawing/2014/main" val="487065057"/>
                    </a:ext>
                  </a:extLst>
                </a:gridCol>
              </a:tblGrid>
              <a:tr h="611892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Perio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+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Perio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-</a:t>
                      </a:r>
                      <a:endParaRPr lang="en-US" sz="24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290504"/>
                  </a:ext>
                </a:extLst>
              </a:tr>
              <a:tr h="101664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w Cen MT" panose="020B0602020104020603" pitchFamily="34" charset="0"/>
                        </a:rPr>
                        <a:t>Oral cancer +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717290"/>
                  </a:ext>
                </a:extLst>
              </a:tr>
              <a:tr h="101664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w Cen MT" panose="020B0602020104020603" pitchFamily="34" charset="0"/>
                        </a:rPr>
                        <a:t>Oral cancer -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090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Exposure misclassification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000" b="1" dirty="0">
                <a:latin typeface="Tw Cen MT" panose="020B0602020104020603" pitchFamily="34" charset="0"/>
              </a:rPr>
              <a:t>Do you have periodontitis now?</a:t>
            </a:r>
            <a:endParaRPr lang="en-US" b="1" dirty="0">
              <a:latin typeface="Tw Cen MT" panose="020B06020201040206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BAB85-EC06-4DC4-A528-2649EE5D77AD}"/>
              </a:ext>
            </a:extLst>
          </p:cNvPr>
          <p:cNvCxnSpPr/>
          <p:nvPr/>
        </p:nvCxnSpPr>
        <p:spPr>
          <a:xfrm>
            <a:off x="1981771" y="3411877"/>
            <a:ext cx="2667573" cy="0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3898A0-D623-4E3A-B5C8-08348D9C7679}"/>
              </a:ext>
            </a:extLst>
          </p:cNvPr>
          <p:cNvCxnSpPr/>
          <p:nvPr/>
        </p:nvCxnSpPr>
        <p:spPr>
          <a:xfrm>
            <a:off x="1981771" y="4855665"/>
            <a:ext cx="2667573" cy="0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95579D-5080-439A-97F1-0D3FDE8DC85E}"/>
              </a:ext>
            </a:extLst>
          </p:cNvPr>
          <p:cNvSpPr txBox="1"/>
          <p:nvPr/>
        </p:nvSpPr>
        <p:spPr>
          <a:xfrm>
            <a:off x="838200" y="2379777"/>
            <a:ext cx="155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Actual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B8724A-4A7D-428F-A13B-4D5C8B49CE4E}"/>
              </a:ext>
            </a:extLst>
          </p:cNvPr>
          <p:cNvSpPr txBox="1"/>
          <p:nvPr/>
        </p:nvSpPr>
        <p:spPr>
          <a:xfrm>
            <a:off x="4332193" y="2346259"/>
            <a:ext cx="18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In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FC028-1F97-4B97-966D-4B2011B1F6D4}"/>
              </a:ext>
            </a:extLst>
          </p:cNvPr>
          <p:cNvSpPr txBox="1"/>
          <p:nvPr/>
        </p:nvSpPr>
        <p:spPr>
          <a:xfrm>
            <a:off x="2452604" y="3501047"/>
            <a:ext cx="153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&lt; 1 sensitivity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8E0645-399F-4C1D-B6B7-593E57C71272}"/>
              </a:ext>
            </a:extLst>
          </p:cNvPr>
          <p:cNvSpPr txBox="1"/>
          <p:nvPr/>
        </p:nvSpPr>
        <p:spPr>
          <a:xfrm>
            <a:off x="2452604" y="4907600"/>
            <a:ext cx="153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</a:rPr>
              <a:t>&lt; 1 specificity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CF0C3C5-B4A8-46F2-A71A-FAF4EFB6A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4" y="4485711"/>
            <a:ext cx="731520" cy="702292"/>
          </a:xfrm>
          <a:prstGeom prst="rect">
            <a:avLst/>
          </a:prstGeom>
        </p:spPr>
      </p:pic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AF9368F8-7674-4BBF-A2B4-66C868FBCD8E}"/>
              </a:ext>
            </a:extLst>
          </p:cNvPr>
          <p:cNvSpPr/>
          <p:nvPr/>
        </p:nvSpPr>
        <p:spPr>
          <a:xfrm>
            <a:off x="937331" y="4325759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E337103A-6192-4CEF-B7E7-301882BA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94" y="2992590"/>
            <a:ext cx="822960" cy="790078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6998235-8EA2-4E6B-8452-4862784AD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58" y="4397925"/>
            <a:ext cx="822960" cy="79007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E669381-DBBF-4008-9DCC-501B99B97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345" y="3060731"/>
            <a:ext cx="731520" cy="702292"/>
          </a:xfrm>
          <a:prstGeom prst="rect">
            <a:avLst/>
          </a:prstGeom>
        </p:spPr>
      </p:pic>
      <p:sp>
        <p:nvSpPr>
          <p:cNvPr id="30" name="&quot;Not Allowed&quot; Symbol 29">
            <a:extLst>
              <a:ext uri="{FF2B5EF4-FFF2-40B4-BE49-F238E27FC236}">
                <a16:creationId xmlns:a16="http://schemas.microsoft.com/office/drawing/2014/main" id="{0A33FE29-596E-482F-8C27-23FA8516251F}"/>
              </a:ext>
            </a:extLst>
          </p:cNvPr>
          <p:cNvSpPr/>
          <p:nvPr/>
        </p:nvSpPr>
        <p:spPr>
          <a:xfrm>
            <a:off x="4716711" y="2924850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0901D1F-8705-9ED4-B5C4-2E45FF2A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46A1A3-7F4B-6B4C-7835-DAB93360ABA9}"/>
              </a:ext>
            </a:extLst>
          </p:cNvPr>
          <p:cNvCxnSpPr/>
          <p:nvPr/>
        </p:nvCxnSpPr>
        <p:spPr>
          <a:xfrm>
            <a:off x="9270229" y="4325759"/>
            <a:ext cx="9875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7EB8B-3BC4-D6E0-D3F0-1C2A3C37028B}"/>
              </a:ext>
            </a:extLst>
          </p:cNvPr>
          <p:cNvCxnSpPr/>
          <p:nvPr/>
        </p:nvCxnSpPr>
        <p:spPr>
          <a:xfrm>
            <a:off x="9269068" y="3298517"/>
            <a:ext cx="9875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44609A-2FF0-9D08-16CD-A8FBCC65FA5E}"/>
              </a:ext>
            </a:extLst>
          </p:cNvPr>
          <p:cNvCxnSpPr>
            <a:cxnSpLocks/>
          </p:cNvCxnSpPr>
          <p:nvPr/>
        </p:nvCxnSpPr>
        <p:spPr>
          <a:xfrm flipH="1">
            <a:off x="9269068" y="5069425"/>
            <a:ext cx="987552" cy="0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2480BA-813E-BCD0-8433-265D3DB0F2AF}"/>
              </a:ext>
            </a:extLst>
          </p:cNvPr>
          <p:cNvCxnSpPr>
            <a:cxnSpLocks/>
          </p:cNvCxnSpPr>
          <p:nvPr/>
        </p:nvCxnSpPr>
        <p:spPr>
          <a:xfrm flipH="1">
            <a:off x="9267907" y="4042183"/>
            <a:ext cx="987552" cy="0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C31E54-EF72-E6D4-2424-A2F49FF327CB}"/>
              </a:ext>
            </a:extLst>
          </p:cNvPr>
          <p:cNvSpPr txBox="1"/>
          <p:nvPr/>
        </p:nvSpPr>
        <p:spPr>
          <a:xfrm>
            <a:off x="7752162" y="3269216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&lt;100%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2C02C8-25CD-2EC8-887C-93F759871BE6}"/>
              </a:ext>
            </a:extLst>
          </p:cNvPr>
          <p:cNvSpPr txBox="1"/>
          <p:nvPr/>
        </p:nvSpPr>
        <p:spPr>
          <a:xfrm>
            <a:off x="7752162" y="4306013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&lt;100%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C2A42F-5863-6AEC-BB0B-1AEF46B7D76F}"/>
              </a:ext>
            </a:extLst>
          </p:cNvPr>
          <p:cNvSpPr txBox="1"/>
          <p:nvPr/>
        </p:nvSpPr>
        <p:spPr>
          <a:xfrm>
            <a:off x="9135131" y="3278850"/>
            <a:ext cx="7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&gt;0%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7583C-7C6A-1F43-C195-0B4B6C97BE3B}"/>
              </a:ext>
            </a:extLst>
          </p:cNvPr>
          <p:cNvSpPr txBox="1"/>
          <p:nvPr/>
        </p:nvSpPr>
        <p:spPr>
          <a:xfrm>
            <a:off x="9135131" y="4313291"/>
            <a:ext cx="7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&gt;0%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A443C-3297-2B22-FB9C-E7D0E7E74F95}"/>
              </a:ext>
            </a:extLst>
          </p:cNvPr>
          <p:cNvSpPr txBox="1"/>
          <p:nvPr/>
        </p:nvSpPr>
        <p:spPr>
          <a:xfrm>
            <a:off x="10906640" y="3674492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&lt;100%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6F41F9-50E1-A1DB-AF95-69DDADC06BBB}"/>
              </a:ext>
            </a:extLst>
          </p:cNvPr>
          <p:cNvSpPr txBox="1"/>
          <p:nvPr/>
        </p:nvSpPr>
        <p:spPr>
          <a:xfrm>
            <a:off x="10906640" y="4711289"/>
            <a:ext cx="9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&lt;100%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647E2-7D2B-7EB0-83F1-5A623DCE4B73}"/>
              </a:ext>
            </a:extLst>
          </p:cNvPr>
          <p:cNvSpPr txBox="1"/>
          <p:nvPr/>
        </p:nvSpPr>
        <p:spPr>
          <a:xfrm>
            <a:off x="9725857" y="3685713"/>
            <a:ext cx="7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&gt;0%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3BA917-2FA6-7A70-6D0D-30ABBA617F16}"/>
              </a:ext>
            </a:extLst>
          </p:cNvPr>
          <p:cNvSpPr txBox="1"/>
          <p:nvPr/>
        </p:nvSpPr>
        <p:spPr>
          <a:xfrm>
            <a:off x="9725857" y="4720154"/>
            <a:ext cx="7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&gt;0%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62517BA-2418-D490-6940-CC9DCC190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4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837A-162C-4750-9006-3F6D2679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Risk difference (RD)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2400" b="1" dirty="0">
                <a:latin typeface="Tw Cen MT" panose="020B0602020104020603" pitchFamily="34" charset="0"/>
              </a:rPr>
              <a:t>A measure of association</a:t>
            </a:r>
            <a:endParaRPr lang="en-US" b="1" dirty="0">
              <a:latin typeface="Tw Cen MT" panose="020B06020201040206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F745B-2F65-41FB-87D2-70108D5C8E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1944" y="1972304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Diseased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Non-diseased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Exposed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Unexposed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A+C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A+B+C+D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/>
              <p:nvPr/>
            </p:nvSpPr>
            <p:spPr>
              <a:xfrm>
                <a:off x="631944" y="3602606"/>
                <a:ext cx="3369415" cy="48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among 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37ED-F796-471F-84DB-2233D239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3602606"/>
                <a:ext cx="3369415" cy="485582"/>
              </a:xfrm>
              <a:prstGeom prst="rect">
                <a:avLst/>
              </a:prstGeom>
              <a:blipFill>
                <a:blip r:embed="rId4"/>
                <a:stretch>
                  <a:fillRect l="-163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/>
              <p:nvPr/>
            </p:nvSpPr>
            <p:spPr>
              <a:xfrm>
                <a:off x="631944" y="4236270"/>
                <a:ext cx="3369415" cy="48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among unexposed=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9087B-CEF4-4DE4-B5C9-4D091F1C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4" y="4236270"/>
                <a:ext cx="3369415" cy="487185"/>
              </a:xfrm>
              <a:prstGeom prst="rect">
                <a:avLst/>
              </a:prstGeom>
              <a:blipFill>
                <a:blip r:embed="rId5"/>
                <a:stretch>
                  <a:fillRect l="-163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27001B-060D-4DBE-A2FF-C0BEDD4E9E5C}"/>
                  </a:ext>
                </a:extLst>
              </p:cNvPr>
              <p:cNvSpPr txBox="1"/>
              <p:nvPr/>
            </p:nvSpPr>
            <p:spPr>
              <a:xfrm>
                <a:off x="631942" y="4923790"/>
                <a:ext cx="764578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difference=risk among exposed-risk among unexposed=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27001B-060D-4DBE-A2FF-C0BEDD4E9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2" y="4923790"/>
                <a:ext cx="7645783" cy="487569"/>
              </a:xfrm>
              <a:prstGeom prst="rect">
                <a:avLst/>
              </a:prstGeom>
              <a:blipFill>
                <a:blip r:embed="rId6"/>
                <a:stretch>
                  <a:fillRect l="-71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E94DD4A-D957-4C4B-AE52-00E1EDC8EA18}"/>
              </a:ext>
            </a:extLst>
          </p:cNvPr>
          <p:cNvSpPr txBox="1"/>
          <p:nvPr/>
        </p:nvSpPr>
        <p:spPr>
          <a:xfrm>
            <a:off x="631941" y="5794328"/>
            <a:ext cx="435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Risk difference=0</a:t>
            </a:r>
            <a:r>
              <a:rPr lang="en-US" dirty="0"/>
              <a:t> </a:t>
            </a:r>
            <a:r>
              <a:rPr lang="en-US" b="1" dirty="0">
                <a:solidFill>
                  <a:srgbClr val="254B56"/>
                </a:solidFill>
              </a:rPr>
              <a:t>means no association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388A67D-9294-7556-E46B-968E25F6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81C6164-A787-7450-BC59-4334DD9BB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F337B3-9B7E-4CEC-8E2B-A5D756A1DB58}"/>
              </a:ext>
            </a:extLst>
          </p:cNvPr>
          <p:cNvGraphicFramePr>
            <a:graphicFrameLocks noGrp="1"/>
          </p:cNvGraphicFramePr>
          <p:nvPr/>
        </p:nvGraphicFramePr>
        <p:xfrm>
          <a:off x="5883631" y="1602258"/>
          <a:ext cx="5958729" cy="264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243">
                  <a:extLst>
                    <a:ext uri="{9D8B030D-6E8A-4147-A177-3AD203B41FA5}">
                      <a16:colId xmlns:a16="http://schemas.microsoft.com/office/drawing/2014/main" val="1899423438"/>
                    </a:ext>
                  </a:extLst>
                </a:gridCol>
                <a:gridCol w="1986243">
                  <a:extLst>
                    <a:ext uri="{9D8B030D-6E8A-4147-A177-3AD203B41FA5}">
                      <a16:colId xmlns:a16="http://schemas.microsoft.com/office/drawing/2014/main" val="2610888051"/>
                    </a:ext>
                  </a:extLst>
                </a:gridCol>
                <a:gridCol w="1986243">
                  <a:extLst>
                    <a:ext uri="{9D8B030D-6E8A-4147-A177-3AD203B41FA5}">
                      <a16:colId xmlns:a16="http://schemas.microsoft.com/office/drawing/2014/main" val="487065057"/>
                    </a:ext>
                  </a:extLst>
                </a:gridCol>
              </a:tblGrid>
              <a:tr h="611892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Perio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+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Perio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-</a:t>
                      </a:r>
                      <a:endParaRPr lang="en-US" sz="24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290504"/>
                  </a:ext>
                </a:extLst>
              </a:tr>
              <a:tr h="101664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w Cen MT" panose="020B0602020104020603" pitchFamily="34" charset="0"/>
                        </a:rPr>
                        <a:t>Oral cancer +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717290"/>
                  </a:ext>
                </a:extLst>
              </a:tr>
              <a:tr h="101664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w Cen MT" panose="020B0602020104020603" pitchFamily="34" charset="0"/>
                        </a:rPr>
                        <a:t>Oral cancer -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090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Exposure misclassification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400" b="1" dirty="0">
                <a:latin typeface="Tw Cen MT" panose="020B0602020104020603" pitchFamily="34" charset="0"/>
              </a:rPr>
              <a:t>Do you have periodontitis now?</a:t>
            </a:r>
            <a:endParaRPr lang="en-US" b="1" dirty="0">
              <a:latin typeface="Tw Cen MT" panose="020B06020201040206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BAB85-EC06-4DC4-A528-2649EE5D77AD}"/>
              </a:ext>
            </a:extLst>
          </p:cNvPr>
          <p:cNvCxnSpPr/>
          <p:nvPr/>
        </p:nvCxnSpPr>
        <p:spPr>
          <a:xfrm>
            <a:off x="1618804" y="3020994"/>
            <a:ext cx="2667573" cy="0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95579D-5080-439A-97F1-0D3FDE8DC85E}"/>
              </a:ext>
            </a:extLst>
          </p:cNvPr>
          <p:cNvSpPr txBox="1"/>
          <p:nvPr/>
        </p:nvSpPr>
        <p:spPr>
          <a:xfrm>
            <a:off x="475233" y="1988894"/>
            <a:ext cx="155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Actual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B8724A-4A7D-428F-A13B-4D5C8B49CE4E}"/>
              </a:ext>
            </a:extLst>
          </p:cNvPr>
          <p:cNvSpPr txBox="1"/>
          <p:nvPr/>
        </p:nvSpPr>
        <p:spPr>
          <a:xfrm>
            <a:off x="3969226" y="1955376"/>
            <a:ext cx="18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In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FC028-1F97-4B97-966D-4B2011B1F6D4}"/>
              </a:ext>
            </a:extLst>
          </p:cNvPr>
          <p:cNvSpPr txBox="1"/>
          <p:nvPr/>
        </p:nvSpPr>
        <p:spPr>
          <a:xfrm>
            <a:off x="2089637" y="3110164"/>
            <a:ext cx="172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0.8 sensitivity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E337103A-6192-4CEF-B7E7-301882BA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7" y="2601707"/>
            <a:ext cx="822960" cy="79007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E669381-DBBF-4008-9DCC-501B99B97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78" y="2669848"/>
            <a:ext cx="731520" cy="702292"/>
          </a:xfrm>
          <a:prstGeom prst="rect">
            <a:avLst/>
          </a:prstGeom>
        </p:spPr>
      </p:pic>
      <p:sp>
        <p:nvSpPr>
          <p:cNvPr id="30" name="&quot;Not Allowed&quot; Symbol 29">
            <a:extLst>
              <a:ext uri="{FF2B5EF4-FFF2-40B4-BE49-F238E27FC236}">
                <a16:creationId xmlns:a16="http://schemas.microsoft.com/office/drawing/2014/main" id="{0A33FE29-596E-482F-8C27-23FA8516251F}"/>
              </a:ext>
            </a:extLst>
          </p:cNvPr>
          <p:cNvSpPr/>
          <p:nvPr/>
        </p:nvSpPr>
        <p:spPr>
          <a:xfrm>
            <a:off x="4353744" y="2533967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5471D5-318C-4831-8C21-74BF25D71214}"/>
              </a:ext>
            </a:extLst>
          </p:cNvPr>
          <p:cNvCxnSpPr/>
          <p:nvPr/>
        </p:nvCxnSpPr>
        <p:spPr>
          <a:xfrm>
            <a:off x="9366869" y="3343833"/>
            <a:ext cx="9875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BB4DF1-6035-4C77-8852-ED00F2F9365F}"/>
              </a:ext>
            </a:extLst>
          </p:cNvPr>
          <p:cNvCxnSpPr/>
          <p:nvPr/>
        </p:nvCxnSpPr>
        <p:spPr>
          <a:xfrm>
            <a:off x="9365708" y="2316591"/>
            <a:ext cx="987552" cy="0"/>
          </a:xfrm>
          <a:prstGeom prst="straightConnector1">
            <a:avLst/>
          </a:prstGeom>
          <a:ln w="38100">
            <a:solidFill>
              <a:srgbClr val="D76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D7FC9D-797C-4F2D-AA35-FB348D32D1C8}"/>
              </a:ext>
            </a:extLst>
          </p:cNvPr>
          <p:cNvSpPr txBox="1"/>
          <p:nvPr/>
        </p:nvSpPr>
        <p:spPr>
          <a:xfrm>
            <a:off x="9285951" y="2276215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20%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0EFE5-F4C0-4C92-B48E-2DF0C0C50CCB}"/>
              </a:ext>
            </a:extLst>
          </p:cNvPr>
          <p:cNvSpPr txBox="1"/>
          <p:nvPr/>
        </p:nvSpPr>
        <p:spPr>
          <a:xfrm>
            <a:off x="9264513" y="3319119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20%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C124D-6BE4-4FEE-8A66-84FDC60A3F92}"/>
              </a:ext>
            </a:extLst>
          </p:cNvPr>
          <p:cNvCxnSpPr/>
          <p:nvPr/>
        </p:nvCxnSpPr>
        <p:spPr>
          <a:xfrm>
            <a:off x="1618804" y="4015767"/>
            <a:ext cx="2667573" cy="0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BEFC043-4C69-4078-B84B-668CA5ED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67" y="3645813"/>
            <a:ext cx="731520" cy="702292"/>
          </a:xfrm>
          <a:prstGeom prst="rect">
            <a:avLst/>
          </a:prstGeom>
        </p:spPr>
      </p:pic>
      <p:sp>
        <p:nvSpPr>
          <p:cNvPr id="32" name="&quot;Not Allowed&quot; Symbol 31">
            <a:extLst>
              <a:ext uri="{FF2B5EF4-FFF2-40B4-BE49-F238E27FC236}">
                <a16:creationId xmlns:a16="http://schemas.microsoft.com/office/drawing/2014/main" id="{0FA0D283-9CCC-46B1-A422-04CA117A489F}"/>
              </a:ext>
            </a:extLst>
          </p:cNvPr>
          <p:cNvSpPr/>
          <p:nvPr/>
        </p:nvSpPr>
        <p:spPr>
          <a:xfrm>
            <a:off x="574364" y="3485861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5594BE92-0370-4AC1-AC94-422C295E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91" y="3558027"/>
            <a:ext cx="822960" cy="7900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5CC3A5-E386-4727-83F0-26776D8B1A5C}"/>
              </a:ext>
            </a:extLst>
          </p:cNvPr>
          <p:cNvSpPr txBox="1"/>
          <p:nvPr/>
        </p:nvSpPr>
        <p:spPr>
          <a:xfrm>
            <a:off x="2088342" y="4037905"/>
            <a:ext cx="172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</a:rPr>
              <a:t>0.9 specificity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EE8704-229A-4D5D-9B49-0599DF91D7FC}"/>
              </a:ext>
            </a:extLst>
          </p:cNvPr>
          <p:cNvCxnSpPr>
            <a:cxnSpLocks/>
          </p:cNvCxnSpPr>
          <p:nvPr/>
        </p:nvCxnSpPr>
        <p:spPr>
          <a:xfrm flipH="1">
            <a:off x="9365708" y="3110164"/>
            <a:ext cx="987552" cy="0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69AEA2-7914-4B7A-B6AA-823E7B0C1CCA}"/>
              </a:ext>
            </a:extLst>
          </p:cNvPr>
          <p:cNvCxnSpPr>
            <a:cxnSpLocks/>
          </p:cNvCxnSpPr>
          <p:nvPr/>
        </p:nvCxnSpPr>
        <p:spPr>
          <a:xfrm flipH="1">
            <a:off x="9365708" y="4128103"/>
            <a:ext cx="987552" cy="0"/>
          </a:xfrm>
          <a:prstGeom prst="straightConnector1">
            <a:avLst/>
          </a:prstGeom>
          <a:ln w="38100">
            <a:solidFill>
              <a:srgbClr val="758F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D9647E2-C3F2-4A92-9376-525E4B655EB7}"/>
              </a:ext>
            </a:extLst>
          </p:cNvPr>
          <p:cNvSpPr txBox="1"/>
          <p:nvPr/>
        </p:nvSpPr>
        <p:spPr>
          <a:xfrm>
            <a:off x="9797897" y="2767033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10%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135F46-9C4C-4DF5-A162-87CFE9E34D49}"/>
              </a:ext>
            </a:extLst>
          </p:cNvPr>
          <p:cNvSpPr txBox="1"/>
          <p:nvPr/>
        </p:nvSpPr>
        <p:spPr>
          <a:xfrm>
            <a:off x="9783356" y="3797178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10%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A36360-8F4B-4A33-82FD-4F5E17E7CF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83" t="48376" r="28988" b="38576"/>
          <a:stretch/>
        </p:blipFill>
        <p:spPr>
          <a:xfrm>
            <a:off x="3489960" y="4783713"/>
            <a:ext cx="5212080" cy="184836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ABDE5E8-9AD5-4259-83FE-2F5394EE5CD0}"/>
              </a:ext>
            </a:extLst>
          </p:cNvPr>
          <p:cNvSpPr/>
          <p:nvPr/>
        </p:nvSpPr>
        <p:spPr>
          <a:xfrm>
            <a:off x="5370030" y="6215375"/>
            <a:ext cx="801419" cy="343490"/>
          </a:xfrm>
          <a:prstGeom prst="roundRect">
            <a:avLst/>
          </a:prstGeom>
          <a:noFill/>
          <a:ln w="38100"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D8EF1A-A71C-4D10-BF95-4F6A0B004850}"/>
              </a:ext>
            </a:extLst>
          </p:cNvPr>
          <p:cNvCxnSpPr>
            <a:cxnSpLocks/>
            <a:stCxn id="46" idx="3"/>
            <a:endCxn id="43" idx="1"/>
          </p:cNvCxnSpPr>
          <p:nvPr/>
        </p:nvCxnSpPr>
        <p:spPr>
          <a:xfrm flipV="1">
            <a:off x="9115606" y="564549"/>
            <a:ext cx="1470749" cy="304"/>
          </a:xfrm>
          <a:prstGeom prst="straightConnector1">
            <a:avLst/>
          </a:prstGeom>
          <a:ln w="38100">
            <a:solidFill>
              <a:srgbClr val="EEB66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AE715F-886E-4619-B0B4-A9C4E1C036D7}"/>
              </a:ext>
            </a:extLst>
          </p:cNvPr>
          <p:cNvGrpSpPr>
            <a:grpSpLocks noChangeAspect="1"/>
          </p:cNvGrpSpPr>
          <p:nvPr/>
        </p:nvGrpSpPr>
        <p:grpSpPr>
          <a:xfrm>
            <a:off x="10586355" y="107349"/>
            <a:ext cx="914400" cy="914400"/>
            <a:chOff x="8682926" y="4383898"/>
            <a:chExt cx="1828800" cy="1828800"/>
          </a:xfrm>
        </p:grpSpPr>
        <p:pic>
          <p:nvPicPr>
            <p:cNvPr id="43" name="Graphic 42" descr="Lips outline">
              <a:extLst>
                <a:ext uri="{FF2B5EF4-FFF2-40B4-BE49-F238E27FC236}">
                  <a16:creationId xmlns:a16="http://schemas.microsoft.com/office/drawing/2014/main" id="{E49D2802-CBEC-4424-BA2C-F59336573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44" name="Graphic 43" descr="Anger Symbol with solid fill">
              <a:extLst>
                <a:ext uri="{FF2B5EF4-FFF2-40B4-BE49-F238E27FC236}">
                  <a16:creationId xmlns:a16="http://schemas.microsoft.com/office/drawing/2014/main" id="{9AD043B1-84F5-4CBC-B4B1-65733F8EB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45" name="Graphic 44" descr="Bubbles with solid fill">
              <a:extLst>
                <a:ext uri="{FF2B5EF4-FFF2-40B4-BE49-F238E27FC236}">
                  <a16:creationId xmlns:a16="http://schemas.microsoft.com/office/drawing/2014/main" id="{5E14EDC6-0F67-464A-B4F3-41047D7C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ABDCD9C9-FE1A-43F4-8EC2-F19F05038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06" y="125920"/>
            <a:ext cx="914400" cy="8778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8AE7199-A631-42AF-9330-A799622E160E}"/>
              </a:ext>
            </a:extLst>
          </p:cNvPr>
          <p:cNvSpPr txBox="1"/>
          <p:nvPr/>
        </p:nvSpPr>
        <p:spPr>
          <a:xfrm>
            <a:off x="8789983" y="257989"/>
            <a:ext cx="2096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Risk difference=0.2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B2FF70FB-0EFA-6902-B330-EB7360F9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60</a:t>
            </a:fld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D54F6C-7CD5-EE15-3B4B-769F2AE68ECB}"/>
              </a:ext>
            </a:extLst>
          </p:cNvPr>
          <p:cNvSpPr txBox="1"/>
          <p:nvPr/>
        </p:nvSpPr>
        <p:spPr>
          <a:xfrm>
            <a:off x="7855444" y="2272690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80%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084F2B-342B-7CA4-6718-C1A4C0E74544}"/>
              </a:ext>
            </a:extLst>
          </p:cNvPr>
          <p:cNvSpPr txBox="1"/>
          <p:nvPr/>
        </p:nvSpPr>
        <p:spPr>
          <a:xfrm>
            <a:off x="7834006" y="3315594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76D6F"/>
                </a:solidFill>
                <a:latin typeface="Tw Cen MT" panose="020B0602020104020603" pitchFamily="34" charset="0"/>
              </a:rPr>
              <a:t>80%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A9704E-C225-C440-1D83-0A72AC2317EB}"/>
              </a:ext>
            </a:extLst>
          </p:cNvPr>
          <p:cNvSpPr txBox="1"/>
          <p:nvPr/>
        </p:nvSpPr>
        <p:spPr>
          <a:xfrm>
            <a:off x="11257175" y="2785694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90%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C79FA5-A515-17FF-C3F4-2B36BC8286ED}"/>
              </a:ext>
            </a:extLst>
          </p:cNvPr>
          <p:cNvSpPr txBox="1"/>
          <p:nvPr/>
        </p:nvSpPr>
        <p:spPr>
          <a:xfrm>
            <a:off x="11242634" y="3815839"/>
            <a:ext cx="65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8FA1"/>
                </a:solidFill>
                <a:latin typeface="Tw Cen MT" panose="020B0602020104020603" pitchFamily="34" charset="0"/>
              </a:rPr>
              <a:t>90%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25BB784-7900-146E-3BFE-334CB5E50C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 animBg="1"/>
      <p:bldP spid="7" grpId="0"/>
      <p:bldP spid="27" grpId="0"/>
      <p:bldP spid="32" grpId="0" animBg="1"/>
      <p:bldP spid="34" grpId="0"/>
      <p:bldP spid="38" grpId="0"/>
      <p:bldP spid="39" grpId="0"/>
      <p:bldP spid="40" grpId="0" animBg="1"/>
      <p:bldP spid="48" grpId="0"/>
      <p:bldP spid="49" grpId="0"/>
      <p:bldP spid="50" grpId="0"/>
      <p:bldP spid="5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F969-1CEA-43ED-949F-BEA4AD68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Measurement bias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dirty="0"/>
              <a:t>Sources</a:t>
            </a:r>
            <a:endParaRPr lang="en-US" b="1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7FF6-0940-45DE-906B-D91A982C2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D76D6F"/>
                </a:solidFill>
              </a:rPr>
              <a:t>Conceptual level (construct validity)</a:t>
            </a:r>
          </a:p>
          <a:p>
            <a:pPr lvl="1"/>
            <a:r>
              <a:rPr lang="en-US" dirty="0"/>
              <a:t>Smoking</a:t>
            </a:r>
          </a:p>
          <a:p>
            <a:pPr lvl="1"/>
            <a:r>
              <a:rPr lang="en-US" dirty="0"/>
              <a:t>Absence or presence</a:t>
            </a:r>
          </a:p>
          <a:p>
            <a:pPr lvl="1"/>
            <a:r>
              <a:rPr lang="en-US" dirty="0"/>
              <a:t>Presence and intensity </a:t>
            </a:r>
          </a:p>
          <a:p>
            <a:pPr lvl="1"/>
            <a:r>
              <a:rPr lang="en-US" dirty="0"/>
              <a:t>Presence, intensity, and duration</a:t>
            </a:r>
          </a:p>
          <a:p>
            <a:pPr lvl="1"/>
            <a:r>
              <a:rPr lang="en-US" dirty="0"/>
              <a:t>Incomplete assessment of variable information</a:t>
            </a:r>
          </a:p>
          <a:p>
            <a:pPr lvl="1"/>
            <a:r>
              <a:rPr lang="en-US" dirty="0"/>
              <a:t>No uniform understanding of what constitutes the variable</a:t>
            </a:r>
          </a:p>
          <a:p>
            <a:r>
              <a:rPr lang="en-US" b="1" dirty="0">
                <a:solidFill>
                  <a:srgbClr val="D76D6F"/>
                </a:solidFill>
              </a:rPr>
              <a:t>Data collection</a:t>
            </a:r>
          </a:p>
          <a:p>
            <a:pPr lvl="1"/>
            <a:r>
              <a:rPr lang="en-US" dirty="0"/>
              <a:t>Self-report (either in survey or medical record)</a:t>
            </a:r>
          </a:p>
          <a:p>
            <a:pPr lvl="1"/>
            <a:r>
              <a:rPr lang="en-US" dirty="0"/>
              <a:t>Misdiagnosed conditions in medical records</a:t>
            </a:r>
          </a:p>
          <a:p>
            <a:pPr lvl="1"/>
            <a:r>
              <a:rPr lang="en-US" dirty="0"/>
              <a:t>Inaccurate information in medical records</a:t>
            </a:r>
          </a:p>
          <a:p>
            <a:r>
              <a:rPr lang="en-US" b="1" dirty="0">
                <a:solidFill>
                  <a:srgbClr val="D76D6F"/>
                </a:solidFill>
              </a:rPr>
              <a:t>Data management and handling</a:t>
            </a:r>
          </a:p>
          <a:p>
            <a:pPr lvl="1"/>
            <a:r>
              <a:rPr lang="en-US" dirty="0"/>
              <a:t>Transfer data from original source to computer</a:t>
            </a:r>
          </a:p>
          <a:p>
            <a:pPr lvl="1"/>
            <a:r>
              <a:rPr lang="en-US" dirty="0"/>
              <a:t>Data transformations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0A3D2EF-5B94-2B32-C2BC-7B645B0C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61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8183309-ED35-C8A2-7020-886FA8927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56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34D1-2E21-40D8-91FD-7242C53F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Measurement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5C19-056D-4096-8877-66163952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Synonymous with information bias</a:t>
            </a:r>
          </a:p>
          <a:p>
            <a:pPr lvl="1"/>
            <a:r>
              <a:rPr lang="en-US" sz="2000" dirty="0"/>
              <a:t>Misclassification bias for categorical variables</a:t>
            </a:r>
            <a:endParaRPr lang="en-US" sz="2800" dirty="0"/>
          </a:p>
          <a:p>
            <a:r>
              <a:rPr lang="en-US" dirty="0"/>
              <a:t>Can occur in</a:t>
            </a:r>
          </a:p>
          <a:p>
            <a:pPr lvl="1"/>
            <a:r>
              <a:rPr lang="en-US" sz="2000" dirty="0"/>
              <a:t>Exposure</a:t>
            </a:r>
          </a:p>
          <a:p>
            <a:pPr lvl="1"/>
            <a:r>
              <a:rPr lang="en-US" sz="2000" dirty="0"/>
              <a:t>Outcome</a:t>
            </a:r>
          </a:p>
          <a:p>
            <a:pPr lvl="1"/>
            <a:r>
              <a:rPr lang="en-US" sz="2000" dirty="0"/>
              <a:t>Confounder</a:t>
            </a:r>
          </a:p>
          <a:p>
            <a:r>
              <a:rPr lang="en-US" dirty="0"/>
              <a:t>Can occur together</a:t>
            </a:r>
          </a:p>
          <a:p>
            <a:pPr lvl="1"/>
            <a:r>
              <a:rPr lang="en-US" sz="2000" dirty="0"/>
              <a:t>Independent</a:t>
            </a:r>
          </a:p>
          <a:p>
            <a:pPr lvl="1"/>
            <a:r>
              <a:rPr lang="en-US" sz="2000" dirty="0"/>
              <a:t>Dependent</a:t>
            </a:r>
          </a:p>
          <a:p>
            <a:r>
              <a:rPr lang="en-US" dirty="0"/>
              <a:t>Mechanism</a:t>
            </a:r>
          </a:p>
          <a:p>
            <a:pPr lvl="1"/>
            <a:r>
              <a:rPr lang="en-US" sz="2000" dirty="0"/>
              <a:t>Non-differential</a:t>
            </a:r>
          </a:p>
          <a:p>
            <a:pPr lvl="1"/>
            <a:r>
              <a:rPr lang="en-US" sz="2000" dirty="0"/>
              <a:t>Differential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EDF7CDF-757B-B2EB-6ED4-C9A95A7D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62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F6E1431-5739-629C-B5D7-6963E9FA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5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Exposure misclassification</a:t>
            </a:r>
            <a:br>
              <a:rPr lang="en-US" b="1" dirty="0">
                <a:latin typeface="Tw Cen MT" panose="020B0602020104020603" pitchFamily="34" charset="0"/>
              </a:rPr>
            </a:br>
            <a:r>
              <a:rPr lang="en-US" sz="4400" b="1" dirty="0">
                <a:latin typeface="Tw Cen MT" panose="020B0602020104020603" pitchFamily="34" charset="0"/>
              </a:rPr>
              <a:t>Do you have periodontitis now?</a:t>
            </a:r>
            <a:endParaRPr lang="en-US" b="1" dirty="0">
              <a:latin typeface="Tw Cen MT" panose="020B06020201040206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BAB85-EC06-4DC4-A528-2649EE5D77AD}"/>
              </a:ext>
            </a:extLst>
          </p:cNvPr>
          <p:cNvCxnSpPr/>
          <p:nvPr/>
        </p:nvCxnSpPr>
        <p:spPr>
          <a:xfrm>
            <a:off x="1796141" y="4268972"/>
            <a:ext cx="2667573" cy="0"/>
          </a:xfrm>
          <a:prstGeom prst="straightConnector1">
            <a:avLst/>
          </a:prstGeom>
          <a:ln w="38100">
            <a:solidFill>
              <a:srgbClr val="D76D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3898A0-D623-4E3A-B5C8-08348D9C7679}"/>
              </a:ext>
            </a:extLst>
          </p:cNvPr>
          <p:cNvCxnSpPr/>
          <p:nvPr/>
        </p:nvCxnSpPr>
        <p:spPr>
          <a:xfrm>
            <a:off x="1796141" y="6030631"/>
            <a:ext cx="2667573" cy="0"/>
          </a:xfrm>
          <a:prstGeom prst="straightConnector1">
            <a:avLst/>
          </a:prstGeom>
          <a:ln w="88900">
            <a:solidFill>
              <a:srgbClr val="D76D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95579D-5080-439A-97F1-0D3FDE8DC85E}"/>
              </a:ext>
            </a:extLst>
          </p:cNvPr>
          <p:cNvSpPr txBox="1"/>
          <p:nvPr/>
        </p:nvSpPr>
        <p:spPr>
          <a:xfrm>
            <a:off x="652570" y="3257495"/>
            <a:ext cx="155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Actual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B8724A-4A7D-428F-A13B-4D5C8B49CE4E}"/>
              </a:ext>
            </a:extLst>
          </p:cNvPr>
          <p:cNvSpPr txBox="1"/>
          <p:nvPr/>
        </p:nvSpPr>
        <p:spPr>
          <a:xfrm>
            <a:off x="3748695" y="3223977"/>
            <a:ext cx="18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In study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FDA5B3-9B1D-486B-A14F-EFEB4958FA08}"/>
              </a:ext>
            </a:extLst>
          </p:cNvPr>
          <p:cNvCxnSpPr/>
          <p:nvPr/>
        </p:nvCxnSpPr>
        <p:spPr>
          <a:xfrm>
            <a:off x="8280589" y="4275844"/>
            <a:ext cx="2667573" cy="0"/>
          </a:xfrm>
          <a:prstGeom prst="straightConnector1">
            <a:avLst/>
          </a:prstGeom>
          <a:ln w="38100">
            <a:solidFill>
              <a:srgbClr val="D76D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63B0A1-B090-4395-93D4-4CD7B0B99F9A}"/>
              </a:ext>
            </a:extLst>
          </p:cNvPr>
          <p:cNvCxnSpPr/>
          <p:nvPr/>
        </p:nvCxnSpPr>
        <p:spPr>
          <a:xfrm>
            <a:off x="8280589" y="6030631"/>
            <a:ext cx="2667573" cy="0"/>
          </a:xfrm>
          <a:prstGeom prst="straightConnector1">
            <a:avLst/>
          </a:prstGeom>
          <a:ln w="3175">
            <a:solidFill>
              <a:srgbClr val="D76D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86F67C-968C-4171-AD7B-81A7354684B8}"/>
              </a:ext>
            </a:extLst>
          </p:cNvPr>
          <p:cNvSpPr txBox="1"/>
          <p:nvPr/>
        </p:nvSpPr>
        <p:spPr>
          <a:xfrm>
            <a:off x="7088894" y="3257495"/>
            <a:ext cx="155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Actual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04DD68-D815-41D4-A498-ED57F67A2FD3}"/>
              </a:ext>
            </a:extLst>
          </p:cNvPr>
          <p:cNvSpPr txBox="1"/>
          <p:nvPr/>
        </p:nvSpPr>
        <p:spPr>
          <a:xfrm>
            <a:off x="10233143" y="3223977"/>
            <a:ext cx="18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04040"/>
                </a:solidFill>
                <a:latin typeface="Tw Cen MT" panose="020B0602020104020603" pitchFamily="34" charset="0"/>
              </a:rPr>
              <a:t>In study</a:t>
            </a:r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3E5B4595-6338-4F62-910D-140E86C063F6}"/>
              </a:ext>
            </a:extLst>
          </p:cNvPr>
          <p:cNvSpPr>
            <a:spLocks noChangeAspect="1"/>
          </p:cNvSpPr>
          <p:nvPr/>
        </p:nvSpPr>
        <p:spPr>
          <a:xfrm>
            <a:off x="8657234" y="1722813"/>
            <a:ext cx="1737360" cy="1569167"/>
          </a:xfrm>
          <a:prstGeom prst="noSmoking">
            <a:avLst/>
          </a:prstGeom>
          <a:noFill/>
          <a:ln>
            <a:solidFill>
              <a:srgbClr val="D76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7E8989B3-B65B-4C1D-9007-6E1D36EEA9D2}"/>
              </a:ext>
            </a:extLst>
          </p:cNvPr>
          <p:cNvSpPr/>
          <p:nvPr/>
        </p:nvSpPr>
        <p:spPr>
          <a:xfrm>
            <a:off x="6015789" y="4138300"/>
            <a:ext cx="738621" cy="381246"/>
          </a:xfrm>
          <a:prstGeom prst="mathEqual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Not Equal 14">
            <a:extLst>
              <a:ext uri="{FF2B5EF4-FFF2-40B4-BE49-F238E27FC236}">
                <a16:creationId xmlns:a16="http://schemas.microsoft.com/office/drawing/2014/main" id="{828D6B08-B985-4EAF-8A45-F05FA24BC8C1}"/>
              </a:ext>
            </a:extLst>
          </p:cNvPr>
          <p:cNvSpPr/>
          <p:nvPr/>
        </p:nvSpPr>
        <p:spPr>
          <a:xfrm>
            <a:off x="5987887" y="5817827"/>
            <a:ext cx="822960" cy="425607"/>
          </a:xfrm>
          <a:prstGeom prst="mathNotEqual">
            <a:avLst/>
          </a:prstGeom>
          <a:solidFill>
            <a:srgbClr val="25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A75F7-7DC6-41A7-A5C3-05BCB870F0BA}"/>
              </a:ext>
            </a:extLst>
          </p:cNvPr>
          <p:cNvSpPr txBox="1"/>
          <p:nvPr/>
        </p:nvSpPr>
        <p:spPr>
          <a:xfrm>
            <a:off x="5635936" y="6308490"/>
            <a:ext cx="155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Differential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F11985-2323-4B92-BF42-C872532EFF52}"/>
              </a:ext>
            </a:extLst>
          </p:cNvPr>
          <p:cNvSpPr txBox="1"/>
          <p:nvPr/>
        </p:nvSpPr>
        <p:spPr>
          <a:xfrm>
            <a:off x="5519687" y="3802534"/>
            <a:ext cx="178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Non-differential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5EAD69-920F-4AE2-87E2-0EFD9335C95D}"/>
              </a:ext>
            </a:extLst>
          </p:cNvPr>
          <p:cNvGrpSpPr/>
          <p:nvPr/>
        </p:nvGrpSpPr>
        <p:grpSpPr>
          <a:xfrm>
            <a:off x="2039353" y="1664510"/>
            <a:ext cx="1828800" cy="1828800"/>
            <a:chOff x="8682926" y="4383898"/>
            <a:chExt cx="1828800" cy="1828800"/>
          </a:xfrm>
          <a:solidFill>
            <a:srgbClr val="254B56"/>
          </a:solidFill>
        </p:grpSpPr>
        <p:pic>
          <p:nvPicPr>
            <p:cNvPr id="36" name="Graphic 35" descr="Lips outline">
              <a:extLst>
                <a:ext uri="{FF2B5EF4-FFF2-40B4-BE49-F238E27FC236}">
                  <a16:creationId xmlns:a16="http://schemas.microsoft.com/office/drawing/2014/main" id="{0D077E52-3AE6-40B4-9414-6484C839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7" name="Graphic 36" descr="Anger Symbol with solid fill">
              <a:extLst>
                <a:ext uri="{FF2B5EF4-FFF2-40B4-BE49-F238E27FC236}">
                  <a16:creationId xmlns:a16="http://schemas.microsoft.com/office/drawing/2014/main" id="{031B0637-A426-43B4-B7AB-A3E278B34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38" name="Graphic 37" descr="Bubbles with solid fill">
              <a:extLst>
                <a:ext uri="{FF2B5EF4-FFF2-40B4-BE49-F238E27FC236}">
                  <a16:creationId xmlns:a16="http://schemas.microsoft.com/office/drawing/2014/main" id="{AE039BF1-5793-479F-B391-D039717D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948B7B-0997-4ED0-8CEC-88FCD74EB92B}"/>
              </a:ext>
            </a:extLst>
          </p:cNvPr>
          <p:cNvGrpSpPr/>
          <p:nvPr/>
        </p:nvGrpSpPr>
        <p:grpSpPr>
          <a:xfrm>
            <a:off x="8657235" y="1585816"/>
            <a:ext cx="1737360" cy="1828800"/>
            <a:chOff x="8682927" y="4383898"/>
            <a:chExt cx="1828800" cy="1828800"/>
          </a:xfrm>
        </p:grpSpPr>
        <p:pic>
          <p:nvPicPr>
            <p:cNvPr id="40" name="Graphic 39" descr="Lips outline">
              <a:extLst>
                <a:ext uri="{FF2B5EF4-FFF2-40B4-BE49-F238E27FC236}">
                  <a16:creationId xmlns:a16="http://schemas.microsoft.com/office/drawing/2014/main" id="{D3916B78-2E54-41EF-8B8B-ADE1AE9A2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7" y="4383898"/>
              <a:ext cx="1828800" cy="1828800"/>
            </a:xfrm>
            <a:prstGeom prst="rect">
              <a:avLst/>
            </a:prstGeom>
          </p:spPr>
        </p:pic>
        <p:pic>
          <p:nvPicPr>
            <p:cNvPr id="41" name="Graphic 40" descr="Anger Symbol with solid fill">
              <a:extLst>
                <a:ext uri="{FF2B5EF4-FFF2-40B4-BE49-F238E27FC236}">
                  <a16:creationId xmlns:a16="http://schemas.microsoft.com/office/drawing/2014/main" id="{41533E2A-075D-44F0-9313-F546450B8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42" name="Graphic 41" descr="Bubbles with solid fill">
              <a:extLst>
                <a:ext uri="{FF2B5EF4-FFF2-40B4-BE49-F238E27FC236}">
                  <a16:creationId xmlns:a16="http://schemas.microsoft.com/office/drawing/2014/main" id="{841F1568-0FFF-4C50-8F9E-EDDF57857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451772E2-CC01-4B0A-AF84-CC035F45C7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50" y="3851598"/>
            <a:ext cx="822960" cy="790078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223D58D4-43F3-4D80-B135-68F4E2064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34" y="3933414"/>
            <a:ext cx="731520" cy="702292"/>
          </a:xfrm>
          <a:prstGeom prst="rect">
            <a:avLst/>
          </a:prstGeom>
        </p:spPr>
      </p:pic>
      <p:sp>
        <p:nvSpPr>
          <p:cNvPr id="45" name="&quot;Not Allowed&quot; Symbol 44">
            <a:extLst>
              <a:ext uri="{FF2B5EF4-FFF2-40B4-BE49-F238E27FC236}">
                <a16:creationId xmlns:a16="http://schemas.microsoft.com/office/drawing/2014/main" id="{03C9ABA9-D1F4-4BED-BFF1-9AC094EB27C6}"/>
              </a:ext>
            </a:extLst>
          </p:cNvPr>
          <p:cNvSpPr/>
          <p:nvPr/>
        </p:nvSpPr>
        <p:spPr>
          <a:xfrm>
            <a:off x="4530800" y="3797533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2F28C134-1E18-4049-BAC8-825C52696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51" y="3873933"/>
            <a:ext cx="822960" cy="790078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2AAD915C-113D-4787-9D1E-2D16349B0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419" y="3933414"/>
            <a:ext cx="731520" cy="702292"/>
          </a:xfrm>
          <a:prstGeom prst="rect">
            <a:avLst/>
          </a:prstGeom>
        </p:spPr>
      </p:pic>
      <p:sp>
        <p:nvSpPr>
          <p:cNvPr id="54" name="&quot;Not Allowed&quot; Symbol 53">
            <a:extLst>
              <a:ext uri="{FF2B5EF4-FFF2-40B4-BE49-F238E27FC236}">
                <a16:creationId xmlns:a16="http://schemas.microsoft.com/office/drawing/2014/main" id="{00B11954-3ECD-4295-B470-2248C8ADAEA2}"/>
              </a:ext>
            </a:extLst>
          </p:cNvPr>
          <p:cNvSpPr/>
          <p:nvPr/>
        </p:nvSpPr>
        <p:spPr>
          <a:xfrm>
            <a:off x="11023036" y="3744311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4FDA4011-9B49-4A1A-AB18-6B6F55FFF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94" y="5590334"/>
            <a:ext cx="822960" cy="790078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8D139319-4214-4CE6-9BA4-38C75ACC2B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78" y="5672150"/>
            <a:ext cx="731520" cy="702292"/>
          </a:xfrm>
          <a:prstGeom prst="rect">
            <a:avLst/>
          </a:prstGeom>
        </p:spPr>
      </p:pic>
      <p:sp>
        <p:nvSpPr>
          <p:cNvPr id="60" name="&quot;Not Allowed&quot; Symbol 59">
            <a:extLst>
              <a:ext uri="{FF2B5EF4-FFF2-40B4-BE49-F238E27FC236}">
                <a16:creationId xmlns:a16="http://schemas.microsoft.com/office/drawing/2014/main" id="{095036D3-FADA-48EE-8DF9-C0678C017F62}"/>
              </a:ext>
            </a:extLst>
          </p:cNvPr>
          <p:cNvSpPr/>
          <p:nvPr/>
        </p:nvSpPr>
        <p:spPr>
          <a:xfrm>
            <a:off x="4518044" y="5536269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1DDB752-ADBE-402A-8D93-13EC30E68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2" y="5584073"/>
            <a:ext cx="822960" cy="790078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6238BD3E-0CB2-433D-B550-9645313D3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670" y="5643554"/>
            <a:ext cx="731520" cy="702292"/>
          </a:xfrm>
          <a:prstGeom prst="rect">
            <a:avLst/>
          </a:prstGeom>
        </p:spPr>
      </p:pic>
      <p:sp>
        <p:nvSpPr>
          <p:cNvPr id="63" name="&quot;Not Allowed&quot; Symbol 62">
            <a:extLst>
              <a:ext uri="{FF2B5EF4-FFF2-40B4-BE49-F238E27FC236}">
                <a16:creationId xmlns:a16="http://schemas.microsoft.com/office/drawing/2014/main" id="{D3792CEA-89C1-4D5B-8BD1-E7F96EC41BEA}"/>
              </a:ext>
            </a:extLst>
          </p:cNvPr>
          <p:cNvSpPr/>
          <p:nvPr/>
        </p:nvSpPr>
        <p:spPr>
          <a:xfrm>
            <a:off x="11031287" y="5454451"/>
            <a:ext cx="1016286" cy="1022195"/>
          </a:xfrm>
          <a:prstGeom prst="noSmoking">
            <a:avLst/>
          </a:prstGeom>
          <a:noFill/>
          <a:ln>
            <a:solidFill>
              <a:srgbClr val="EEB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3DC76665-5432-AE0E-64D8-871CBE0C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14C6072-C5FF-8FC7-3F96-02701828B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3" grpId="0"/>
      <p:bldP spid="34" grpId="0"/>
      <p:bldP spid="45" grpId="0" animBg="1"/>
      <p:bldP spid="54" grpId="0" animBg="1"/>
      <p:bldP spid="60" grpId="0" animBg="1"/>
      <p:bldP spid="6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82F17F-4984-4A59-2B6F-CA7C75FA1387}"/>
              </a:ext>
            </a:extLst>
          </p:cNvPr>
          <p:cNvCxnSpPr>
            <a:cxnSpLocks/>
          </p:cNvCxnSpPr>
          <p:nvPr/>
        </p:nvCxnSpPr>
        <p:spPr>
          <a:xfrm flipH="1">
            <a:off x="2386885" y="4169216"/>
            <a:ext cx="1420510" cy="159368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E52222-B368-2C1C-711A-5E8EB4CA5F24}"/>
              </a:ext>
            </a:extLst>
          </p:cNvPr>
          <p:cNvCxnSpPr>
            <a:cxnSpLocks/>
          </p:cNvCxnSpPr>
          <p:nvPr/>
        </p:nvCxnSpPr>
        <p:spPr>
          <a:xfrm flipH="1">
            <a:off x="2422721" y="4642671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A6D571-A3B7-EBD8-F8CA-2FD16D367F1D}"/>
              </a:ext>
            </a:extLst>
          </p:cNvPr>
          <p:cNvCxnSpPr>
            <a:cxnSpLocks/>
          </p:cNvCxnSpPr>
          <p:nvPr/>
        </p:nvCxnSpPr>
        <p:spPr>
          <a:xfrm flipH="1">
            <a:off x="2475396" y="5076545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9DD778-DD4E-660A-2105-E19C452F5902}"/>
              </a:ext>
            </a:extLst>
          </p:cNvPr>
          <p:cNvCxnSpPr>
            <a:cxnSpLocks/>
          </p:cNvCxnSpPr>
          <p:nvPr/>
        </p:nvCxnSpPr>
        <p:spPr>
          <a:xfrm flipH="1">
            <a:off x="2440494" y="5534688"/>
            <a:ext cx="3709114" cy="156069"/>
          </a:xfrm>
          <a:prstGeom prst="line">
            <a:avLst/>
          </a:prstGeom>
          <a:ln w="57150">
            <a:solidFill>
              <a:srgbClr val="25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21A4DA31-52F0-5232-13D9-15E45BCF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9F00F-EF55-BEBC-06A6-4D255716BA8A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67D3C19-786B-89D6-E76F-C10D43D3999E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B1B09-31B2-1DA5-AEA3-E5FA10EB8B43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A5AF530-4E34-63C2-77DF-EC56F0698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9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714E69-9206-B7AF-38CB-001F8A13C928}"/>
              </a:ext>
            </a:extLst>
          </p:cNvPr>
          <p:cNvGrpSpPr>
            <a:grpSpLocks noChangeAspect="1"/>
          </p:cNvGrpSpPr>
          <p:nvPr/>
        </p:nvGrpSpPr>
        <p:grpSpPr>
          <a:xfrm>
            <a:off x="914592" y="3459134"/>
            <a:ext cx="640080" cy="640080"/>
            <a:chOff x="8682926" y="4383898"/>
            <a:chExt cx="1828800" cy="1828800"/>
          </a:xfrm>
        </p:grpSpPr>
        <p:pic>
          <p:nvPicPr>
            <p:cNvPr id="5" name="Graphic 4" descr="Lips outline">
              <a:extLst>
                <a:ext uri="{FF2B5EF4-FFF2-40B4-BE49-F238E27FC236}">
                  <a16:creationId xmlns:a16="http://schemas.microsoft.com/office/drawing/2014/main" id="{1D3F5260-D4A5-503A-01FB-7B5EE8EA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6" name="Graphic 5" descr="Anger Symbol with solid fill">
              <a:extLst>
                <a:ext uri="{FF2B5EF4-FFF2-40B4-BE49-F238E27FC236}">
                  <a16:creationId xmlns:a16="http://schemas.microsoft.com/office/drawing/2014/main" id="{954A2D9B-8021-99C2-5DB9-D694D1A7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7" name="Graphic 6" descr="Bubbles with solid fill">
              <a:extLst>
                <a:ext uri="{FF2B5EF4-FFF2-40B4-BE49-F238E27FC236}">
                  <a16:creationId xmlns:a16="http://schemas.microsoft.com/office/drawing/2014/main" id="{D5CF095D-4D19-D3D9-CB93-148137D9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96E5CD-1EB7-AA9A-55B4-A8B7547E3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3" y="3553500"/>
            <a:ext cx="457200" cy="438933"/>
          </a:xfrm>
          <a:prstGeom prst="rect">
            <a:avLst/>
          </a:prstGeom>
        </p:spPr>
      </p:pic>
      <p:pic>
        <p:nvPicPr>
          <p:cNvPr id="10" name="Graphic 9" descr="Dice with solid fill">
            <a:extLst>
              <a:ext uri="{FF2B5EF4-FFF2-40B4-BE49-F238E27FC236}">
                <a16:creationId xmlns:a16="http://schemas.microsoft.com/office/drawing/2014/main" id="{7E670097-C71D-7D30-B318-AD500C587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871" y="3077641"/>
            <a:ext cx="548640" cy="54864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2BEA47-3FE6-2D36-85F3-91207ADD2A17}"/>
              </a:ext>
            </a:extLst>
          </p:cNvPr>
          <p:cNvSpPr/>
          <p:nvPr/>
        </p:nvSpPr>
        <p:spPr>
          <a:xfrm>
            <a:off x="160211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6A11F-DA56-94F0-F194-1D0177768FB3}"/>
              </a:ext>
            </a:extLst>
          </p:cNvPr>
          <p:cNvSpPr txBox="1"/>
          <p:nvPr/>
        </p:nvSpPr>
        <p:spPr>
          <a:xfrm>
            <a:off x="133315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5D0A1C-909B-8615-7F91-84291DFF9FA6}"/>
              </a:ext>
            </a:extLst>
          </p:cNvPr>
          <p:cNvGrpSpPr>
            <a:grpSpLocks noChangeAspect="1"/>
          </p:cNvGrpSpPr>
          <p:nvPr/>
        </p:nvGrpSpPr>
        <p:grpSpPr>
          <a:xfrm>
            <a:off x="1964893" y="3010969"/>
            <a:ext cx="2011680" cy="1200980"/>
            <a:chOff x="3160468" y="1331500"/>
            <a:chExt cx="5981168" cy="35707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8CA288-94BF-AF19-3E0A-72E47E8EF6C3}"/>
                </a:ext>
              </a:extLst>
            </p:cNvPr>
            <p:cNvCxnSpPr>
              <a:cxnSpLocks/>
              <a:stCxn id="16" idx="1"/>
              <a:endCxn id="20" idx="0"/>
            </p:cNvCxnSpPr>
            <p:nvPr/>
          </p:nvCxnSpPr>
          <p:spPr>
            <a:xfrm flipH="1">
              <a:off x="3891988" y="2154461"/>
              <a:ext cx="1305423" cy="1131125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CA4E66-3915-15E9-43D6-E9755270FDF8}"/>
                </a:ext>
              </a:extLst>
            </p:cNvPr>
            <p:cNvCxnSpPr>
              <a:cxnSpLocks/>
              <a:stCxn id="16" idx="3"/>
              <a:endCxn id="21" idx="0"/>
            </p:cNvCxnSpPr>
            <p:nvPr/>
          </p:nvCxnSpPr>
          <p:spPr>
            <a:xfrm>
              <a:off x="6843330" y="2154461"/>
              <a:ext cx="1383906" cy="91901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Smoking with solid fill">
              <a:extLst>
                <a:ext uri="{FF2B5EF4-FFF2-40B4-BE49-F238E27FC236}">
                  <a16:creationId xmlns:a16="http://schemas.microsoft.com/office/drawing/2014/main" id="{17B35963-8C90-1398-ACD4-D1F1F33E7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97412" y="1331500"/>
              <a:ext cx="1645920" cy="16459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B95D5C-2F19-C435-214A-7648B112B565}"/>
                </a:ext>
              </a:extLst>
            </p:cNvPr>
            <p:cNvGrpSpPr/>
            <p:nvPr/>
          </p:nvGrpSpPr>
          <p:grpSpPr>
            <a:xfrm>
              <a:off x="7312836" y="3073478"/>
              <a:ext cx="1828800" cy="1828800"/>
              <a:chOff x="8682926" y="4383898"/>
              <a:chExt cx="1828800" cy="1828800"/>
            </a:xfrm>
          </p:grpSpPr>
          <p:pic>
            <p:nvPicPr>
              <p:cNvPr id="21" name="Graphic 20" descr="Lips outline">
                <a:extLst>
                  <a:ext uri="{FF2B5EF4-FFF2-40B4-BE49-F238E27FC236}">
                    <a16:creationId xmlns:a16="http://schemas.microsoft.com/office/drawing/2014/main" id="{C12108A7-B415-1631-4E8B-5AF61F80E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22" name="Graphic 21" descr="Anger Symbol with solid fill">
                <a:extLst>
                  <a:ext uri="{FF2B5EF4-FFF2-40B4-BE49-F238E27FC236}">
                    <a16:creationId xmlns:a16="http://schemas.microsoft.com/office/drawing/2014/main" id="{FA148C09-C5B8-B74A-84EF-F70AB1516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3" name="Graphic 22" descr="Bubbles with solid fill">
                <a:extLst>
                  <a:ext uri="{FF2B5EF4-FFF2-40B4-BE49-F238E27FC236}">
                    <a16:creationId xmlns:a16="http://schemas.microsoft.com/office/drawing/2014/main" id="{FDBC3AA0-2DD8-5F7C-0343-5F29205AA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537645D8-6034-9011-59FF-60D435EA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468" y="3285586"/>
              <a:ext cx="1463040" cy="1404584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2BF0DF-E423-A0AA-FE69-562439270A10}"/>
              </a:ext>
            </a:extLst>
          </p:cNvPr>
          <p:cNvSpPr/>
          <p:nvPr/>
        </p:nvSpPr>
        <p:spPr>
          <a:xfrm>
            <a:off x="1907508" y="273556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43BA3-C84D-E9C9-B4FF-8C7B8384ABF9}"/>
              </a:ext>
            </a:extLst>
          </p:cNvPr>
          <p:cNvSpPr txBox="1"/>
          <p:nvPr/>
        </p:nvSpPr>
        <p:spPr>
          <a:xfrm>
            <a:off x="1880612" y="265191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905776-E9C9-882C-5217-EE7F2D03BC24}"/>
              </a:ext>
            </a:extLst>
          </p:cNvPr>
          <p:cNvGrpSpPr>
            <a:grpSpLocks noChangeAspect="1"/>
          </p:cNvGrpSpPr>
          <p:nvPr/>
        </p:nvGrpSpPr>
        <p:grpSpPr>
          <a:xfrm>
            <a:off x="4189519" y="2988727"/>
            <a:ext cx="1920240" cy="1169669"/>
            <a:chOff x="6988685" y="1301370"/>
            <a:chExt cx="4529674" cy="27591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7DBEBCD-DA52-1704-D6A7-3A2BF8C8D9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685" y="1301370"/>
              <a:ext cx="4529674" cy="1989464"/>
              <a:chOff x="3642463" y="1328585"/>
              <a:chExt cx="4529675" cy="198946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871F973-EBC8-C74E-5C67-CC76B7124481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4191103" y="2530999"/>
                <a:ext cx="1006309" cy="787050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254409A-8C09-FEA4-491E-47FEACABF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4693" y="2393487"/>
                <a:ext cx="1191646" cy="924562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9B0E393-246B-F43A-BBB9-89E4D4FE246C}"/>
                  </a:ext>
                </a:extLst>
              </p:cNvPr>
              <p:cNvGrpSpPr/>
              <p:nvPr/>
            </p:nvGrpSpPr>
            <p:grpSpPr>
              <a:xfrm>
                <a:off x="6800538" y="1328585"/>
                <a:ext cx="1371600" cy="1375003"/>
                <a:chOff x="8170628" y="2639005"/>
                <a:chExt cx="1371600" cy="1375003"/>
              </a:xfrm>
            </p:grpSpPr>
            <p:pic>
              <p:nvPicPr>
                <p:cNvPr id="51" name="Graphic 50" descr="Lips outline">
                  <a:extLst>
                    <a:ext uri="{FF2B5EF4-FFF2-40B4-BE49-F238E27FC236}">
                      <a16:creationId xmlns:a16="http://schemas.microsoft.com/office/drawing/2014/main" id="{D63D08FD-B0FC-533E-750C-D53677EA1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0628" y="2639005"/>
                  <a:ext cx="1371600" cy="1375003"/>
                </a:xfrm>
                <a:prstGeom prst="rect">
                  <a:avLst/>
                </a:prstGeom>
              </p:spPr>
            </p:pic>
            <p:pic>
              <p:nvPicPr>
                <p:cNvPr id="52" name="Graphic 51" descr="Anger Symbol with solid fill">
                  <a:extLst>
                    <a:ext uri="{FF2B5EF4-FFF2-40B4-BE49-F238E27FC236}">
                      <a16:creationId xmlns:a16="http://schemas.microsoft.com/office/drawing/2014/main" id="{A684B875-DF9D-8A97-1A95-39F7A5D3B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6388" y="3282488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53" name="Graphic 52" descr="Bubbles with solid fill">
                  <a:extLst>
                    <a:ext uri="{FF2B5EF4-FFF2-40B4-BE49-F238E27FC236}">
                      <a16:creationId xmlns:a16="http://schemas.microsoft.com/office/drawing/2014/main" id="{F1B4F427-5BBB-DF51-8E2F-03B4F92A3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0473" y="3328208"/>
                  <a:ext cx="182880" cy="182880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 descr="Icon&#10;&#10;Description automatically generated">
                <a:extLst>
                  <a:ext uri="{FF2B5EF4-FFF2-40B4-BE49-F238E27FC236}">
                    <a16:creationId xmlns:a16="http://schemas.microsoft.com/office/drawing/2014/main" id="{315AFC2A-6E3C-6BBB-D032-1E1994B25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2463" y="1477561"/>
                <a:ext cx="1097280" cy="1053438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457810-8268-087B-F7A9-527E075656F4}"/>
                </a:ext>
              </a:extLst>
            </p:cNvPr>
            <p:cNvGrpSpPr/>
            <p:nvPr/>
          </p:nvGrpSpPr>
          <p:grpSpPr>
            <a:xfrm>
              <a:off x="8543634" y="2434440"/>
              <a:ext cx="1097280" cy="1626068"/>
              <a:chOff x="8543634" y="2434440"/>
              <a:chExt cx="1097280" cy="1626068"/>
            </a:xfrm>
          </p:grpSpPr>
          <p:pic>
            <p:nvPicPr>
              <p:cNvPr id="55" name="Graphic 54" descr="Contract with solid fill">
                <a:extLst>
                  <a:ext uri="{FF2B5EF4-FFF2-40B4-BE49-F238E27FC236}">
                    <a16:creationId xmlns:a16="http://schemas.microsoft.com/office/drawing/2014/main" id="{8DADB651-40C3-E0FC-008C-925EAE372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543634" y="2963228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56" name="Graphic 55" descr="Comment Dislike with solid fill">
                <a:extLst>
                  <a:ext uri="{FF2B5EF4-FFF2-40B4-BE49-F238E27FC236}">
                    <a16:creationId xmlns:a16="http://schemas.microsoft.com/office/drawing/2014/main" id="{81E320FB-E9E3-7A05-CF48-FB18EF6B7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44835" y="24344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EE4CEBA-2CE5-1F95-141F-9C640091B4B3}"/>
                  </a:ext>
                </a:extLst>
              </p:cNvPr>
              <p:cNvSpPr/>
              <p:nvPr/>
            </p:nvSpPr>
            <p:spPr>
              <a:xfrm>
                <a:off x="8591810" y="2503784"/>
                <a:ext cx="958133" cy="15028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0D6144B-F6AE-7E11-3A3F-242D6A769572}"/>
              </a:ext>
            </a:extLst>
          </p:cNvPr>
          <p:cNvSpPr/>
          <p:nvPr/>
        </p:nvSpPr>
        <p:spPr>
          <a:xfrm>
            <a:off x="3896544" y="268755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A90639-6205-494A-24C8-E7112E6F0E3F}"/>
              </a:ext>
            </a:extLst>
          </p:cNvPr>
          <p:cNvSpPr txBox="1"/>
          <p:nvPr/>
        </p:nvSpPr>
        <p:spPr>
          <a:xfrm>
            <a:off x="3862668" y="260390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100169-3F41-F7EE-4541-1EFE9BC6C968}"/>
              </a:ext>
            </a:extLst>
          </p:cNvPr>
          <p:cNvGrpSpPr>
            <a:grpSpLocks noChangeAspect="1"/>
          </p:cNvGrpSpPr>
          <p:nvPr/>
        </p:nvGrpSpPr>
        <p:grpSpPr>
          <a:xfrm>
            <a:off x="6660340" y="3034505"/>
            <a:ext cx="1371600" cy="1358319"/>
            <a:chOff x="7875693" y="2369807"/>
            <a:chExt cx="1851824" cy="18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45099E2-AA4E-D1EE-7162-118F52CAA9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95997" y="2369807"/>
              <a:ext cx="731520" cy="731520"/>
              <a:chOff x="8682926" y="4383898"/>
              <a:chExt cx="1828800" cy="1828800"/>
            </a:xfrm>
          </p:grpSpPr>
          <p:pic>
            <p:nvPicPr>
              <p:cNvPr id="65" name="Graphic 64" descr="Lips outline">
                <a:extLst>
                  <a:ext uri="{FF2B5EF4-FFF2-40B4-BE49-F238E27FC236}">
                    <a16:creationId xmlns:a16="http://schemas.microsoft.com/office/drawing/2014/main" id="{604AC22B-B0E8-9C8D-6B43-DB20C7975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82926" y="4383898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66" name="Graphic 65" descr="Anger Symbol with solid fill">
                <a:extLst>
                  <a:ext uri="{FF2B5EF4-FFF2-40B4-BE49-F238E27FC236}">
                    <a16:creationId xmlns:a16="http://schemas.microsoft.com/office/drawing/2014/main" id="{AA9E23F9-E5C3-41BB-68C6-6904D3DCD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40126" y="51993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7" name="Graphic 66" descr="Bubbles with solid fill">
                <a:extLst>
                  <a:ext uri="{FF2B5EF4-FFF2-40B4-BE49-F238E27FC236}">
                    <a16:creationId xmlns:a16="http://schemas.microsoft.com/office/drawing/2014/main" id="{835831BC-E2A3-3E4E-FFA6-4525583C7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97326" y="526266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5DD7F72B-A9EB-651A-CCA5-1D04DCFB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2400768"/>
              <a:ext cx="731520" cy="702292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F72C4A1-54CF-2734-85DB-A39BA0E8493E}"/>
                </a:ext>
              </a:extLst>
            </p:cNvPr>
            <p:cNvCxnSpPr>
              <a:cxnSpLocks/>
              <a:stCxn id="68" idx="2"/>
              <a:endCxn id="74" idx="0"/>
            </p:cNvCxnSpPr>
            <p:nvPr/>
          </p:nvCxnSpPr>
          <p:spPr>
            <a:xfrm>
              <a:off x="8241453" y="3103060"/>
              <a:ext cx="0" cy="373998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 descr="Icon&#10;&#10;Description automatically generated">
              <a:extLst>
                <a:ext uri="{FF2B5EF4-FFF2-40B4-BE49-F238E27FC236}">
                  <a16:creationId xmlns:a16="http://schemas.microsoft.com/office/drawing/2014/main" id="{2A4FAF7D-472C-148B-535D-E179D7CC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3" y="3477058"/>
              <a:ext cx="731520" cy="726644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F74C16B-C6D4-0E97-F04C-375E348568FB}"/>
              </a:ext>
            </a:extLst>
          </p:cNvPr>
          <p:cNvSpPr/>
          <p:nvPr/>
        </p:nvSpPr>
        <p:spPr>
          <a:xfrm>
            <a:off x="6382254" y="2723848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01133B-75F0-D35C-C710-877185F40535}"/>
              </a:ext>
            </a:extLst>
          </p:cNvPr>
          <p:cNvSpPr txBox="1"/>
          <p:nvPr/>
        </p:nvSpPr>
        <p:spPr>
          <a:xfrm>
            <a:off x="6348378" y="2647173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B15D977-ACDA-8A54-6EB7-8D4382BE0BB5}"/>
              </a:ext>
            </a:extLst>
          </p:cNvPr>
          <p:cNvSpPr/>
          <p:nvPr/>
        </p:nvSpPr>
        <p:spPr>
          <a:xfrm>
            <a:off x="8418665" y="272028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FF6C89-CEA9-E9A3-86AC-9F0419D33314}"/>
              </a:ext>
            </a:extLst>
          </p:cNvPr>
          <p:cNvSpPr txBox="1"/>
          <p:nvPr/>
        </p:nvSpPr>
        <p:spPr>
          <a:xfrm>
            <a:off x="8384789" y="265058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606C07-28A7-D3C2-42E5-CA174C1B92ED}"/>
              </a:ext>
            </a:extLst>
          </p:cNvPr>
          <p:cNvGrpSpPr/>
          <p:nvPr/>
        </p:nvGrpSpPr>
        <p:grpSpPr>
          <a:xfrm>
            <a:off x="8665219" y="3186600"/>
            <a:ext cx="1470841" cy="541818"/>
            <a:chOff x="8637655" y="2874180"/>
            <a:chExt cx="1470841" cy="54181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2E1B639-01D7-2AEC-6BB5-306F5BA67787}"/>
                </a:ext>
              </a:extLst>
            </p:cNvPr>
            <p:cNvGrpSpPr/>
            <p:nvPr/>
          </p:nvGrpSpPr>
          <p:grpSpPr>
            <a:xfrm>
              <a:off x="8637655" y="2874180"/>
              <a:ext cx="541818" cy="541818"/>
              <a:chOff x="9101246" y="4096079"/>
              <a:chExt cx="541818" cy="541818"/>
            </a:xfrm>
          </p:grpSpPr>
          <p:pic>
            <p:nvPicPr>
              <p:cNvPr id="91" name="Graphic 90" descr="Lips outline">
                <a:extLst>
                  <a:ext uri="{FF2B5EF4-FFF2-40B4-BE49-F238E27FC236}">
                    <a16:creationId xmlns:a16="http://schemas.microsoft.com/office/drawing/2014/main" id="{61E16278-88AD-F8D1-8FA1-FCF6C5C00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92" name="Graphic 91" descr="Anger Symbol with solid fill">
                <a:extLst>
                  <a:ext uri="{FF2B5EF4-FFF2-40B4-BE49-F238E27FC236}">
                    <a16:creationId xmlns:a16="http://schemas.microsoft.com/office/drawing/2014/main" id="{EADCAD02-7D9C-1D11-5F4A-6FAF9BDA2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93" name="Graphic 92" descr="Bubbles with solid fill">
                <a:extLst>
                  <a:ext uri="{FF2B5EF4-FFF2-40B4-BE49-F238E27FC236}">
                    <a16:creationId xmlns:a16="http://schemas.microsoft.com/office/drawing/2014/main" id="{EE0245A5-6CAD-7EEB-AA9A-4B7951C2D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C2A6DC19-4D38-3FA0-3BBF-B874E787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677" y="2874180"/>
              <a:ext cx="541819" cy="520169"/>
            </a:xfrm>
            <a:prstGeom prst="rect">
              <a:avLst/>
            </a:prstGeom>
          </p:spPr>
        </p:pic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DDA05F9-609D-9153-AE14-6B546C90262C}"/>
                </a:ext>
              </a:extLst>
            </p:cNvPr>
            <p:cNvCxnSpPr>
              <a:cxnSpLocks/>
              <a:stCxn id="91" idx="3"/>
              <a:endCxn id="88" idx="1"/>
            </p:cNvCxnSpPr>
            <p:nvPr/>
          </p:nvCxnSpPr>
          <p:spPr>
            <a:xfrm flipV="1">
              <a:off x="9179473" y="3134265"/>
              <a:ext cx="387204" cy="1082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57357A7-526C-022F-4629-2A492EC0B1C5}"/>
              </a:ext>
            </a:extLst>
          </p:cNvPr>
          <p:cNvGrpSpPr/>
          <p:nvPr/>
        </p:nvGrpSpPr>
        <p:grpSpPr>
          <a:xfrm>
            <a:off x="10631152" y="3172904"/>
            <a:ext cx="1389985" cy="541818"/>
            <a:chOff x="10582754" y="2844859"/>
            <a:chExt cx="1389985" cy="54181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1C51557-A45E-F674-E166-E55E34FA3968}"/>
                </a:ext>
              </a:extLst>
            </p:cNvPr>
            <p:cNvGrpSpPr/>
            <p:nvPr/>
          </p:nvGrpSpPr>
          <p:grpSpPr>
            <a:xfrm>
              <a:off x="11430921" y="2844859"/>
              <a:ext cx="541818" cy="541818"/>
              <a:chOff x="9101246" y="4096079"/>
              <a:chExt cx="541818" cy="541818"/>
            </a:xfrm>
          </p:grpSpPr>
          <p:pic>
            <p:nvPicPr>
              <p:cNvPr id="101" name="Graphic 100" descr="Lips outline">
                <a:extLst>
                  <a:ext uri="{FF2B5EF4-FFF2-40B4-BE49-F238E27FC236}">
                    <a16:creationId xmlns:a16="http://schemas.microsoft.com/office/drawing/2014/main" id="{4D1740D8-0B67-B389-958F-3B492B011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01246" y="4096079"/>
                <a:ext cx="541818" cy="541818"/>
              </a:xfrm>
              <a:prstGeom prst="rect">
                <a:avLst/>
              </a:prstGeom>
            </p:spPr>
          </p:pic>
          <p:pic>
            <p:nvPicPr>
              <p:cNvPr id="102" name="Graphic 101" descr="Anger Symbol with solid fill">
                <a:extLst>
                  <a:ext uri="{FF2B5EF4-FFF2-40B4-BE49-F238E27FC236}">
                    <a16:creationId xmlns:a16="http://schemas.microsoft.com/office/drawing/2014/main" id="{2BF8FE62-2132-F6CC-4B12-1564F38C9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36701" y="4337667"/>
                <a:ext cx="135455" cy="135455"/>
              </a:xfrm>
              <a:prstGeom prst="rect">
                <a:avLst/>
              </a:prstGeom>
            </p:spPr>
          </p:pic>
          <p:pic>
            <p:nvPicPr>
              <p:cNvPr id="103" name="Graphic 102" descr="Bubbles with solid fill">
                <a:extLst>
                  <a:ext uri="{FF2B5EF4-FFF2-40B4-BE49-F238E27FC236}">
                    <a16:creationId xmlns:a16="http://schemas.microsoft.com/office/drawing/2014/main" id="{EF790BFA-8341-3519-ED21-F5DAAC704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72155" y="4356433"/>
                <a:ext cx="108364" cy="108364"/>
              </a:xfrm>
              <a:prstGeom prst="rect">
                <a:avLst/>
              </a:prstGeom>
            </p:spPr>
          </p:pic>
        </p:grpSp>
        <p:pic>
          <p:nvPicPr>
            <p:cNvPr id="104" name="Picture 103" descr="Icon&#10;&#10;Description automatically generated">
              <a:extLst>
                <a:ext uri="{FF2B5EF4-FFF2-40B4-BE49-F238E27FC236}">
                  <a16:creationId xmlns:a16="http://schemas.microsoft.com/office/drawing/2014/main" id="{EB0B2BE0-E2E5-229F-495C-D509AD40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754" y="2855683"/>
              <a:ext cx="541819" cy="52016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FD060A3-7237-4493-9AE3-87EA16296F24}"/>
                </a:ext>
              </a:extLst>
            </p:cNvPr>
            <p:cNvCxnSpPr>
              <a:cxnSpLocks/>
              <a:stCxn id="104" idx="3"/>
              <a:endCxn id="101" idx="1"/>
            </p:cNvCxnSpPr>
            <p:nvPr/>
          </p:nvCxnSpPr>
          <p:spPr>
            <a:xfrm>
              <a:off x="11124573" y="3115768"/>
              <a:ext cx="306348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C47474C-5DDA-2355-7209-54D8CDB77F49}"/>
              </a:ext>
            </a:extLst>
          </p:cNvPr>
          <p:cNvSpPr/>
          <p:nvPr/>
        </p:nvSpPr>
        <p:spPr>
          <a:xfrm>
            <a:off x="10383728" y="278997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AB07356-DF68-833A-F224-7CFD76F367E6}"/>
              </a:ext>
            </a:extLst>
          </p:cNvPr>
          <p:cNvSpPr txBox="1"/>
          <p:nvPr/>
        </p:nvSpPr>
        <p:spPr>
          <a:xfrm>
            <a:off x="10349852" y="272028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95D361-3D4B-C03C-64B5-774172344A69}"/>
              </a:ext>
            </a:extLst>
          </p:cNvPr>
          <p:cNvSpPr txBox="1"/>
          <p:nvPr/>
        </p:nvSpPr>
        <p:spPr>
          <a:xfrm>
            <a:off x="14707" y="4435350"/>
            <a:ext cx="1538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Random error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2E2922D-38D7-A78A-5F27-483085834BCB}"/>
              </a:ext>
            </a:extLst>
          </p:cNvPr>
          <p:cNvSpPr txBox="1"/>
          <p:nvPr/>
        </p:nvSpPr>
        <p:spPr>
          <a:xfrm>
            <a:off x="1508491" y="4460505"/>
            <a:ext cx="270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Sharing a common cause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(confounding bias)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4464AA-8F47-1CB5-3A4F-61036671CA28}"/>
              </a:ext>
            </a:extLst>
          </p:cNvPr>
          <p:cNvSpPr txBox="1"/>
          <p:nvPr/>
        </p:nvSpPr>
        <p:spPr>
          <a:xfrm>
            <a:off x="3688777" y="4466006"/>
            <a:ext cx="29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Conditioning on a common effect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(selection bias)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C34EF0A-CACA-9476-BB1F-F9B5209F962B}"/>
              </a:ext>
            </a:extLst>
          </p:cNvPr>
          <p:cNvSpPr txBox="1"/>
          <p:nvPr/>
        </p:nvSpPr>
        <p:spPr>
          <a:xfrm>
            <a:off x="6485395" y="4475176"/>
            <a:ext cx="209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Measurement error 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</a:rPr>
              <a:t>(measurement bias)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A586F2B-4109-FFB9-9A81-74BB87507AB6}"/>
              </a:ext>
            </a:extLst>
          </p:cNvPr>
          <p:cNvSpPr txBox="1"/>
          <p:nvPr/>
        </p:nvSpPr>
        <p:spPr>
          <a:xfrm>
            <a:off x="8384789" y="4469675"/>
            <a:ext cx="198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Reverse causation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537147-FF4D-03B9-22F5-DF3C19C25DB9}"/>
              </a:ext>
            </a:extLst>
          </p:cNvPr>
          <p:cNvSpPr txBox="1"/>
          <p:nvPr/>
        </p:nvSpPr>
        <p:spPr>
          <a:xfrm>
            <a:off x="10592029" y="4460505"/>
            <a:ext cx="146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</a:rPr>
              <a:t>Causal</a:t>
            </a:r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C8FF4F0E-D3C9-641E-7B37-0F82488782DC}"/>
              </a:ext>
            </a:extLst>
          </p:cNvPr>
          <p:cNvSpPr/>
          <p:nvPr/>
        </p:nvSpPr>
        <p:spPr>
          <a:xfrm rot="16200000">
            <a:off x="4649910" y="-880413"/>
            <a:ext cx="568168" cy="6171742"/>
          </a:xfrm>
          <a:prstGeom prst="rightBrace">
            <a:avLst>
              <a:gd name="adj1" fmla="val 70292"/>
              <a:gd name="adj2" fmla="val 49196"/>
            </a:avLst>
          </a:prstGeom>
          <a:ln w="5715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177446-5CCB-9584-C9D6-4F8CC95BAADE}"/>
              </a:ext>
            </a:extLst>
          </p:cNvPr>
          <p:cNvSpPr txBox="1"/>
          <p:nvPr/>
        </p:nvSpPr>
        <p:spPr>
          <a:xfrm>
            <a:off x="3844137" y="1540673"/>
            <a:ext cx="209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48381806-7B58-8C52-8364-E52914E8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Potential explanations of an association</a:t>
            </a:r>
          </a:p>
        </p:txBody>
      </p: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18B8B6F1-4950-E971-1939-C4149BED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3792" y="6471611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65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17BCAC0-DC7A-485E-7448-D2E95084FC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2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90F5-BB5D-49B8-9DA6-24839EF6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Systematic errors in RCTs vs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5D2B5-4BFA-4202-BAC7-05D8C6CD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Randomization protects against baseline confounding</a:t>
            </a:r>
          </a:p>
          <a:p>
            <a:r>
              <a:rPr lang="en-US" dirty="0"/>
              <a:t>Randomization </a:t>
            </a:r>
            <a:r>
              <a:rPr lang="en-US" b="1" dirty="0">
                <a:solidFill>
                  <a:srgbClr val="D76D6F"/>
                </a:solidFill>
              </a:rPr>
              <a:t>does not protect</a:t>
            </a:r>
            <a:r>
              <a:rPr lang="en-US" dirty="0"/>
              <a:t> against </a:t>
            </a:r>
          </a:p>
          <a:p>
            <a:pPr lvl="1"/>
            <a:r>
              <a:rPr lang="en-US" dirty="0"/>
              <a:t>Selection bias if selection occurs after randomization</a:t>
            </a:r>
          </a:p>
          <a:p>
            <a:pPr lvl="1"/>
            <a:r>
              <a:rPr lang="en-US" dirty="0"/>
              <a:t>Measurement bias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9145B-03FA-A215-2BE5-B8964980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6046922-A74A-856E-649B-79336EA09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91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423F0-98FB-44D2-90F7-C775E90EA0E6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440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Graphic 5" descr="Smiling face with solid fill with solid fill">
            <a:extLst>
              <a:ext uri="{FF2B5EF4-FFF2-40B4-BE49-F238E27FC236}">
                <a16:creationId xmlns:a16="http://schemas.microsoft.com/office/drawing/2014/main" id="{EDF7BF4B-8775-43D1-B42D-6F67DC30E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123" y="3445907"/>
            <a:ext cx="640080" cy="640080"/>
          </a:xfrm>
          <a:prstGeom prst="rect">
            <a:avLst/>
          </a:prstGeom>
        </p:spPr>
      </p:pic>
      <p:pic>
        <p:nvPicPr>
          <p:cNvPr id="8" name="Graphic 7" descr="Dizzy face with solid fill with solid fill">
            <a:extLst>
              <a:ext uri="{FF2B5EF4-FFF2-40B4-BE49-F238E27FC236}">
                <a16:creationId xmlns:a16="http://schemas.microsoft.com/office/drawing/2014/main" id="{3DE05F75-9BC5-4624-8835-2B110C42C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123" y="2807201"/>
            <a:ext cx="640080" cy="640080"/>
          </a:xfrm>
          <a:prstGeom prst="rect">
            <a:avLst/>
          </a:prstGeom>
        </p:spPr>
      </p:pic>
      <p:pic>
        <p:nvPicPr>
          <p:cNvPr id="21" name="Graphic 20" descr="Smiling face with solid fill with solid fill">
            <a:extLst>
              <a:ext uri="{FF2B5EF4-FFF2-40B4-BE49-F238E27FC236}">
                <a16:creationId xmlns:a16="http://schemas.microsoft.com/office/drawing/2014/main" id="{1FCCD60E-14DC-44BB-936B-39D1341B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586" y="4087361"/>
            <a:ext cx="640080" cy="640080"/>
          </a:xfrm>
          <a:prstGeom prst="rect">
            <a:avLst/>
          </a:prstGeom>
        </p:spPr>
      </p:pic>
      <p:pic>
        <p:nvPicPr>
          <p:cNvPr id="22" name="Graphic 21" descr="Smiling face with solid fill with solid fill">
            <a:extLst>
              <a:ext uri="{FF2B5EF4-FFF2-40B4-BE49-F238E27FC236}">
                <a16:creationId xmlns:a16="http://schemas.microsoft.com/office/drawing/2014/main" id="{FEBBB282-13EB-42FD-88FB-705A5B5D4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85" y="4727441"/>
            <a:ext cx="640080" cy="640080"/>
          </a:xfrm>
          <a:prstGeom prst="rect">
            <a:avLst/>
          </a:prstGeom>
        </p:spPr>
      </p:pic>
      <p:pic>
        <p:nvPicPr>
          <p:cNvPr id="23" name="Graphic 22" descr="Dizzy face with solid fill with solid fill">
            <a:extLst>
              <a:ext uri="{FF2B5EF4-FFF2-40B4-BE49-F238E27FC236}">
                <a16:creationId xmlns:a16="http://schemas.microsoft.com/office/drawing/2014/main" id="{B82E72B2-F8D9-4B7B-8D2E-FEEA2A04D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076" y="3445907"/>
            <a:ext cx="640080" cy="640080"/>
          </a:xfrm>
          <a:prstGeom prst="rect">
            <a:avLst/>
          </a:prstGeom>
        </p:spPr>
      </p:pic>
      <p:pic>
        <p:nvPicPr>
          <p:cNvPr id="26" name="Graphic 25" descr="Dizzy face with solid fill with solid fill">
            <a:extLst>
              <a:ext uri="{FF2B5EF4-FFF2-40B4-BE49-F238E27FC236}">
                <a16:creationId xmlns:a16="http://schemas.microsoft.com/office/drawing/2014/main" id="{11BF095C-8A8B-4B55-83D6-07E50340F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076" y="4084613"/>
            <a:ext cx="640080" cy="640080"/>
          </a:xfrm>
          <a:prstGeom prst="rect">
            <a:avLst/>
          </a:prstGeom>
        </p:spPr>
      </p:pic>
      <p:pic>
        <p:nvPicPr>
          <p:cNvPr id="27" name="Graphic 26" descr="Smiling face with solid fill with solid fill">
            <a:extLst>
              <a:ext uri="{FF2B5EF4-FFF2-40B4-BE49-F238E27FC236}">
                <a16:creationId xmlns:a16="http://schemas.microsoft.com/office/drawing/2014/main" id="{93CF3D73-037C-4D21-B66E-B5C14EC0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1076" y="2807201"/>
            <a:ext cx="640080" cy="640080"/>
          </a:xfrm>
          <a:prstGeom prst="rect">
            <a:avLst/>
          </a:prstGeom>
        </p:spPr>
      </p:pic>
      <p:pic>
        <p:nvPicPr>
          <p:cNvPr id="28" name="Graphic 27" descr="Smiling face with solid fill with solid fill">
            <a:extLst>
              <a:ext uri="{FF2B5EF4-FFF2-40B4-BE49-F238E27FC236}">
                <a16:creationId xmlns:a16="http://schemas.microsoft.com/office/drawing/2014/main" id="{1FA750E5-AB50-41B2-95F8-1F6887E11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177" y="4721945"/>
            <a:ext cx="640080" cy="640080"/>
          </a:xfrm>
          <a:prstGeom prst="rect">
            <a:avLst/>
          </a:prstGeom>
        </p:spPr>
      </p:pic>
      <p:pic>
        <p:nvPicPr>
          <p:cNvPr id="29" name="Graphic 28" descr="Smiling face with solid fill with solid fill">
            <a:extLst>
              <a:ext uri="{FF2B5EF4-FFF2-40B4-BE49-F238E27FC236}">
                <a16:creationId xmlns:a16="http://schemas.microsoft.com/office/drawing/2014/main" id="{C897C5A8-5D05-4EFB-B556-C2303732F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5368" y="2807201"/>
            <a:ext cx="640080" cy="640080"/>
          </a:xfrm>
          <a:prstGeom prst="rect">
            <a:avLst/>
          </a:prstGeom>
        </p:spPr>
      </p:pic>
      <p:pic>
        <p:nvPicPr>
          <p:cNvPr id="30" name="Graphic 29" descr="Smiling face with solid fill with solid fill">
            <a:extLst>
              <a:ext uri="{FF2B5EF4-FFF2-40B4-BE49-F238E27FC236}">
                <a16:creationId xmlns:a16="http://schemas.microsoft.com/office/drawing/2014/main" id="{BBD72E90-F51A-4BB9-A876-E9C0271F4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6029" y="3440421"/>
            <a:ext cx="640080" cy="640080"/>
          </a:xfrm>
          <a:prstGeom prst="rect">
            <a:avLst/>
          </a:prstGeom>
        </p:spPr>
      </p:pic>
      <p:pic>
        <p:nvPicPr>
          <p:cNvPr id="31" name="Graphic 30" descr="Smiling face with solid fill with solid fill">
            <a:extLst>
              <a:ext uri="{FF2B5EF4-FFF2-40B4-BE49-F238E27FC236}">
                <a16:creationId xmlns:a16="http://schemas.microsoft.com/office/drawing/2014/main" id="{F7315317-7632-4305-9BDA-3ECBE6CD5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0297" y="4092358"/>
            <a:ext cx="640080" cy="640080"/>
          </a:xfrm>
          <a:prstGeom prst="rect">
            <a:avLst/>
          </a:prstGeom>
        </p:spPr>
      </p:pic>
      <p:pic>
        <p:nvPicPr>
          <p:cNvPr id="32" name="Graphic 31" descr="Smiling face with solid fill with solid fill">
            <a:extLst>
              <a:ext uri="{FF2B5EF4-FFF2-40B4-BE49-F238E27FC236}">
                <a16:creationId xmlns:a16="http://schemas.microsoft.com/office/drawing/2014/main" id="{EB4FB633-6C1C-4820-92AD-56071F0A8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177" y="4732438"/>
            <a:ext cx="640080" cy="640080"/>
          </a:xfrm>
          <a:prstGeom prst="rect">
            <a:avLst/>
          </a:prstGeom>
        </p:spPr>
      </p:pic>
      <p:pic>
        <p:nvPicPr>
          <p:cNvPr id="33" name="Graphic 32" descr="Dizzy face with solid fill with solid fill">
            <a:extLst>
              <a:ext uri="{FF2B5EF4-FFF2-40B4-BE49-F238E27FC236}">
                <a16:creationId xmlns:a16="http://schemas.microsoft.com/office/drawing/2014/main" id="{96E27985-7085-4F6C-A33F-25BCBE5A9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660" y="4721945"/>
            <a:ext cx="640080" cy="640080"/>
          </a:xfrm>
          <a:prstGeom prst="rect">
            <a:avLst/>
          </a:prstGeom>
        </p:spPr>
      </p:pic>
      <p:pic>
        <p:nvPicPr>
          <p:cNvPr id="34" name="Graphic 33" descr="Dizzy face with solid fill with solid fill">
            <a:extLst>
              <a:ext uri="{FF2B5EF4-FFF2-40B4-BE49-F238E27FC236}">
                <a16:creationId xmlns:a16="http://schemas.microsoft.com/office/drawing/2014/main" id="{0C957982-652A-4309-ADDF-D117E11A4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660" y="4087361"/>
            <a:ext cx="640080" cy="640080"/>
          </a:xfrm>
          <a:prstGeom prst="rect">
            <a:avLst/>
          </a:prstGeom>
        </p:spPr>
      </p:pic>
      <p:pic>
        <p:nvPicPr>
          <p:cNvPr id="35" name="Graphic 34" descr="Smiling face with solid fill with solid fill">
            <a:extLst>
              <a:ext uri="{FF2B5EF4-FFF2-40B4-BE49-F238E27FC236}">
                <a16:creationId xmlns:a16="http://schemas.microsoft.com/office/drawing/2014/main" id="{DFE47CFA-048B-482D-87E6-FEA653550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660" y="3447281"/>
            <a:ext cx="640080" cy="640080"/>
          </a:xfrm>
          <a:prstGeom prst="rect">
            <a:avLst/>
          </a:prstGeom>
        </p:spPr>
      </p:pic>
      <p:pic>
        <p:nvPicPr>
          <p:cNvPr id="36" name="Graphic 35" descr="Dizzy face with solid fill with solid fill">
            <a:extLst>
              <a:ext uri="{FF2B5EF4-FFF2-40B4-BE49-F238E27FC236}">
                <a16:creationId xmlns:a16="http://schemas.microsoft.com/office/drawing/2014/main" id="{DBDED201-FCF3-49FE-A464-863DB496E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660" y="2807201"/>
            <a:ext cx="640080" cy="640080"/>
          </a:xfrm>
          <a:prstGeom prst="rect">
            <a:avLst/>
          </a:prstGeom>
        </p:spPr>
      </p:pic>
      <p:pic>
        <p:nvPicPr>
          <p:cNvPr id="37" name="Graphic 36" descr="Smiling face with solid fill with solid fill">
            <a:extLst>
              <a:ext uri="{FF2B5EF4-FFF2-40B4-BE49-F238E27FC236}">
                <a16:creationId xmlns:a16="http://schemas.microsoft.com/office/drawing/2014/main" id="{57580850-4FFD-44A2-B877-24DCAEFF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0368" y="3439047"/>
            <a:ext cx="640080" cy="640080"/>
          </a:xfrm>
          <a:prstGeom prst="rect">
            <a:avLst/>
          </a:prstGeom>
        </p:spPr>
      </p:pic>
      <p:pic>
        <p:nvPicPr>
          <p:cNvPr id="38" name="Graphic 37" descr="Dizzy face with solid fill with solid fill">
            <a:extLst>
              <a:ext uri="{FF2B5EF4-FFF2-40B4-BE49-F238E27FC236}">
                <a16:creationId xmlns:a16="http://schemas.microsoft.com/office/drawing/2014/main" id="{9B043B47-F07B-4174-A861-808CE4A92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0368" y="2800341"/>
            <a:ext cx="640080" cy="640080"/>
          </a:xfrm>
          <a:prstGeom prst="rect">
            <a:avLst/>
          </a:prstGeom>
        </p:spPr>
      </p:pic>
      <p:pic>
        <p:nvPicPr>
          <p:cNvPr id="39" name="Graphic 38" descr="Smiling face with solid fill with solid fill">
            <a:extLst>
              <a:ext uri="{FF2B5EF4-FFF2-40B4-BE49-F238E27FC236}">
                <a16:creationId xmlns:a16="http://schemas.microsoft.com/office/drawing/2014/main" id="{9F92FC7B-5F27-461F-98ED-9CD0789BC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2831" y="4080501"/>
            <a:ext cx="640080" cy="640080"/>
          </a:xfrm>
          <a:prstGeom prst="rect">
            <a:avLst/>
          </a:prstGeom>
        </p:spPr>
      </p:pic>
      <p:pic>
        <p:nvPicPr>
          <p:cNvPr id="40" name="Graphic 39" descr="Smiling face with solid fill with solid fill">
            <a:extLst>
              <a:ext uri="{FF2B5EF4-FFF2-40B4-BE49-F238E27FC236}">
                <a16:creationId xmlns:a16="http://schemas.microsoft.com/office/drawing/2014/main" id="{C253A255-AEB0-4C1E-B897-DC25EEBA3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730" y="4720581"/>
            <a:ext cx="640080" cy="640080"/>
          </a:xfrm>
          <a:prstGeom prst="rect">
            <a:avLst/>
          </a:prstGeom>
        </p:spPr>
      </p:pic>
      <p:pic>
        <p:nvPicPr>
          <p:cNvPr id="41" name="Graphic 40" descr="Dizzy face with solid fill with solid fill">
            <a:extLst>
              <a:ext uri="{FF2B5EF4-FFF2-40B4-BE49-F238E27FC236}">
                <a16:creationId xmlns:a16="http://schemas.microsoft.com/office/drawing/2014/main" id="{2041A793-0F96-4A38-9626-6E50FD8B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5321" y="3439047"/>
            <a:ext cx="640080" cy="640080"/>
          </a:xfrm>
          <a:prstGeom prst="rect">
            <a:avLst/>
          </a:prstGeom>
        </p:spPr>
      </p:pic>
      <p:pic>
        <p:nvPicPr>
          <p:cNvPr id="42" name="Graphic 41" descr="Dizzy face with solid fill with solid fill">
            <a:extLst>
              <a:ext uri="{FF2B5EF4-FFF2-40B4-BE49-F238E27FC236}">
                <a16:creationId xmlns:a16="http://schemas.microsoft.com/office/drawing/2014/main" id="{C437552B-6EF6-45BB-B683-8743BADE0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5321" y="4077753"/>
            <a:ext cx="640080" cy="640080"/>
          </a:xfrm>
          <a:prstGeom prst="rect">
            <a:avLst/>
          </a:prstGeom>
        </p:spPr>
      </p:pic>
      <p:pic>
        <p:nvPicPr>
          <p:cNvPr id="43" name="Graphic 42" descr="Smiling face with solid fill with solid fill">
            <a:extLst>
              <a:ext uri="{FF2B5EF4-FFF2-40B4-BE49-F238E27FC236}">
                <a16:creationId xmlns:a16="http://schemas.microsoft.com/office/drawing/2014/main" id="{CC976DA6-EC31-4C0F-9983-F909F903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5321" y="2800341"/>
            <a:ext cx="640080" cy="640080"/>
          </a:xfrm>
          <a:prstGeom prst="rect">
            <a:avLst/>
          </a:prstGeom>
        </p:spPr>
      </p:pic>
      <p:pic>
        <p:nvPicPr>
          <p:cNvPr id="44" name="Graphic 43" descr="Smiling face with solid fill with solid fill">
            <a:extLst>
              <a:ext uri="{FF2B5EF4-FFF2-40B4-BE49-F238E27FC236}">
                <a16:creationId xmlns:a16="http://schemas.microsoft.com/office/drawing/2014/main" id="{9299269D-0E0D-4434-9B1A-36DB647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0422" y="4715085"/>
            <a:ext cx="640080" cy="640080"/>
          </a:xfrm>
          <a:prstGeom prst="rect">
            <a:avLst/>
          </a:prstGeom>
        </p:spPr>
      </p:pic>
      <p:pic>
        <p:nvPicPr>
          <p:cNvPr id="45" name="Graphic 44" descr="Smiling face with solid fill with solid fill">
            <a:extLst>
              <a:ext uri="{FF2B5EF4-FFF2-40B4-BE49-F238E27FC236}">
                <a16:creationId xmlns:a16="http://schemas.microsoft.com/office/drawing/2014/main" id="{D4E02CB1-8E09-4D3C-86DF-B5EB44229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613" y="2800341"/>
            <a:ext cx="640080" cy="640080"/>
          </a:xfrm>
          <a:prstGeom prst="rect">
            <a:avLst/>
          </a:prstGeom>
        </p:spPr>
      </p:pic>
      <p:pic>
        <p:nvPicPr>
          <p:cNvPr id="46" name="Graphic 45" descr="Smiling face with solid fill with solid fill">
            <a:extLst>
              <a:ext uri="{FF2B5EF4-FFF2-40B4-BE49-F238E27FC236}">
                <a16:creationId xmlns:a16="http://schemas.microsoft.com/office/drawing/2014/main" id="{21B3928E-8C70-41F0-92BE-A6FCB588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0274" y="3433561"/>
            <a:ext cx="640080" cy="640080"/>
          </a:xfrm>
          <a:prstGeom prst="rect">
            <a:avLst/>
          </a:prstGeom>
        </p:spPr>
      </p:pic>
      <p:pic>
        <p:nvPicPr>
          <p:cNvPr id="47" name="Graphic 46" descr="Smiling face with solid fill with solid fill">
            <a:extLst>
              <a:ext uri="{FF2B5EF4-FFF2-40B4-BE49-F238E27FC236}">
                <a16:creationId xmlns:a16="http://schemas.microsoft.com/office/drawing/2014/main" id="{4B1D434C-0C74-4A50-924D-786B40A4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4542" y="4085498"/>
            <a:ext cx="640080" cy="640080"/>
          </a:xfrm>
          <a:prstGeom prst="rect">
            <a:avLst/>
          </a:prstGeom>
        </p:spPr>
      </p:pic>
      <p:pic>
        <p:nvPicPr>
          <p:cNvPr id="48" name="Graphic 47" descr="Smiling face with solid fill with solid fill">
            <a:extLst>
              <a:ext uri="{FF2B5EF4-FFF2-40B4-BE49-F238E27FC236}">
                <a16:creationId xmlns:a16="http://schemas.microsoft.com/office/drawing/2014/main" id="{70E25D22-8083-4FC9-9D52-62264B37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422" y="4725578"/>
            <a:ext cx="640080" cy="640080"/>
          </a:xfrm>
          <a:prstGeom prst="rect">
            <a:avLst/>
          </a:prstGeom>
        </p:spPr>
      </p:pic>
      <p:pic>
        <p:nvPicPr>
          <p:cNvPr id="49" name="Graphic 48" descr="Dizzy face with solid fill with solid fill">
            <a:extLst>
              <a:ext uri="{FF2B5EF4-FFF2-40B4-BE49-F238E27FC236}">
                <a16:creationId xmlns:a16="http://schemas.microsoft.com/office/drawing/2014/main" id="{9233C0F0-EB27-4117-9375-800214BA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3905" y="4715085"/>
            <a:ext cx="640080" cy="640080"/>
          </a:xfrm>
          <a:prstGeom prst="rect">
            <a:avLst/>
          </a:prstGeom>
        </p:spPr>
      </p:pic>
      <p:pic>
        <p:nvPicPr>
          <p:cNvPr id="50" name="Graphic 49" descr="Dizzy face with solid fill with solid fill">
            <a:extLst>
              <a:ext uri="{FF2B5EF4-FFF2-40B4-BE49-F238E27FC236}">
                <a16:creationId xmlns:a16="http://schemas.microsoft.com/office/drawing/2014/main" id="{4A06E4DA-37DC-4C95-8860-44D7937DB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3905" y="4080501"/>
            <a:ext cx="640080" cy="640080"/>
          </a:xfrm>
          <a:prstGeom prst="rect">
            <a:avLst/>
          </a:prstGeom>
        </p:spPr>
      </p:pic>
      <p:pic>
        <p:nvPicPr>
          <p:cNvPr id="51" name="Graphic 50" descr="Smiling face with solid fill with solid fill">
            <a:extLst>
              <a:ext uri="{FF2B5EF4-FFF2-40B4-BE49-F238E27FC236}">
                <a16:creationId xmlns:a16="http://schemas.microsoft.com/office/drawing/2014/main" id="{F9DF474F-DC48-4427-924B-34270211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3905" y="3440421"/>
            <a:ext cx="640080" cy="640080"/>
          </a:xfrm>
          <a:prstGeom prst="rect">
            <a:avLst/>
          </a:prstGeom>
        </p:spPr>
      </p:pic>
      <p:pic>
        <p:nvPicPr>
          <p:cNvPr id="52" name="Graphic 51" descr="Dizzy face with solid fill with solid fill">
            <a:extLst>
              <a:ext uri="{FF2B5EF4-FFF2-40B4-BE49-F238E27FC236}">
                <a16:creationId xmlns:a16="http://schemas.microsoft.com/office/drawing/2014/main" id="{3D76ADAE-D472-4B94-A237-7F380D406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3905" y="2800341"/>
            <a:ext cx="640080" cy="640080"/>
          </a:xfrm>
          <a:prstGeom prst="rect">
            <a:avLst/>
          </a:prstGeom>
        </p:spPr>
      </p:pic>
      <p:pic>
        <p:nvPicPr>
          <p:cNvPr id="53" name="Graphic 52" descr="Smiling face with solid fill with solid fill">
            <a:extLst>
              <a:ext uri="{FF2B5EF4-FFF2-40B4-BE49-F238E27FC236}">
                <a16:creationId xmlns:a16="http://schemas.microsoft.com/office/drawing/2014/main" id="{BBD063A7-BF19-47B8-9FF0-11FEB69C1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898" y="5352906"/>
            <a:ext cx="640080" cy="640080"/>
          </a:xfrm>
          <a:prstGeom prst="rect">
            <a:avLst/>
          </a:prstGeom>
        </p:spPr>
      </p:pic>
      <p:pic>
        <p:nvPicPr>
          <p:cNvPr id="54" name="Graphic 53" descr="Smiling face with solid fill with solid fill">
            <a:extLst>
              <a:ext uri="{FF2B5EF4-FFF2-40B4-BE49-F238E27FC236}">
                <a16:creationId xmlns:a16="http://schemas.microsoft.com/office/drawing/2014/main" id="{0F19E5D0-82E9-4D73-B248-BEF49A4F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590" y="5347410"/>
            <a:ext cx="640080" cy="640080"/>
          </a:xfrm>
          <a:prstGeom prst="rect">
            <a:avLst/>
          </a:prstGeom>
        </p:spPr>
      </p:pic>
      <p:pic>
        <p:nvPicPr>
          <p:cNvPr id="55" name="Graphic 54" descr="Smiling face with solid fill with solid fill">
            <a:extLst>
              <a:ext uri="{FF2B5EF4-FFF2-40B4-BE49-F238E27FC236}">
                <a16:creationId xmlns:a16="http://schemas.microsoft.com/office/drawing/2014/main" id="{DE43245D-993F-404D-83A4-8AD91D60D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1590" y="5357903"/>
            <a:ext cx="640080" cy="640080"/>
          </a:xfrm>
          <a:prstGeom prst="rect">
            <a:avLst/>
          </a:prstGeom>
        </p:spPr>
      </p:pic>
      <p:pic>
        <p:nvPicPr>
          <p:cNvPr id="56" name="Graphic 55" descr="Smiling face with solid fill with solid fill">
            <a:extLst>
              <a:ext uri="{FF2B5EF4-FFF2-40B4-BE49-F238E27FC236}">
                <a16:creationId xmlns:a16="http://schemas.microsoft.com/office/drawing/2014/main" id="{5DA142FE-0074-47D7-9D92-B79FB989D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247" y="5362524"/>
            <a:ext cx="640080" cy="640080"/>
          </a:xfrm>
          <a:prstGeom prst="rect">
            <a:avLst/>
          </a:prstGeom>
        </p:spPr>
      </p:pic>
      <p:pic>
        <p:nvPicPr>
          <p:cNvPr id="57" name="Graphic 56" descr="Smiling face with solid fill with solid fill">
            <a:extLst>
              <a:ext uri="{FF2B5EF4-FFF2-40B4-BE49-F238E27FC236}">
                <a16:creationId xmlns:a16="http://schemas.microsoft.com/office/drawing/2014/main" id="{21720AEF-6AF3-40ED-8E88-69B01B50E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8939" y="5357028"/>
            <a:ext cx="640080" cy="640080"/>
          </a:xfrm>
          <a:prstGeom prst="rect">
            <a:avLst/>
          </a:prstGeom>
        </p:spPr>
      </p:pic>
      <p:pic>
        <p:nvPicPr>
          <p:cNvPr id="58" name="Graphic 57" descr="Smiling face with solid fill with solid fill">
            <a:extLst>
              <a:ext uri="{FF2B5EF4-FFF2-40B4-BE49-F238E27FC236}">
                <a16:creationId xmlns:a16="http://schemas.microsoft.com/office/drawing/2014/main" id="{8BB6B82D-BBDB-4071-B985-5D1672CD7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939" y="5367521"/>
            <a:ext cx="640080" cy="640080"/>
          </a:xfrm>
          <a:prstGeom prst="rect">
            <a:avLst/>
          </a:prstGeom>
        </p:spPr>
      </p:pic>
      <p:pic>
        <p:nvPicPr>
          <p:cNvPr id="59" name="Graphic 58" descr="Smiling face with solid fill with solid fill">
            <a:extLst>
              <a:ext uri="{FF2B5EF4-FFF2-40B4-BE49-F238E27FC236}">
                <a16:creationId xmlns:a16="http://schemas.microsoft.com/office/drawing/2014/main" id="{827A7C90-BBD7-4573-9FB3-23483E6DB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905" y="5365242"/>
            <a:ext cx="640080" cy="640080"/>
          </a:xfrm>
          <a:prstGeom prst="rect">
            <a:avLst/>
          </a:prstGeom>
        </p:spPr>
      </p:pic>
      <p:pic>
        <p:nvPicPr>
          <p:cNvPr id="60" name="Graphic 59" descr="Smiling face with solid fill with solid fill">
            <a:extLst>
              <a:ext uri="{FF2B5EF4-FFF2-40B4-BE49-F238E27FC236}">
                <a16:creationId xmlns:a16="http://schemas.microsoft.com/office/drawing/2014/main" id="{4EA12DEE-5FAF-456B-9258-87E91462F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3905" y="5375735"/>
            <a:ext cx="640080" cy="640080"/>
          </a:xfrm>
          <a:prstGeom prst="rect">
            <a:avLst/>
          </a:prstGeom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32A642C-8DF3-4E2D-95E6-6C23B2113F2E}"/>
              </a:ext>
            </a:extLst>
          </p:cNvPr>
          <p:cNvSpPr/>
          <p:nvPr/>
        </p:nvSpPr>
        <p:spPr>
          <a:xfrm>
            <a:off x="307490" y="4701662"/>
            <a:ext cx="6297673" cy="1405583"/>
          </a:xfrm>
          <a:prstGeom prst="roundRect">
            <a:avLst/>
          </a:prstGeom>
          <a:noFill/>
          <a:ln w="38100">
            <a:solidFill>
              <a:srgbClr val="254B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E05D77-B770-4E11-9F9F-2414C7846F64}"/>
              </a:ext>
            </a:extLst>
          </p:cNvPr>
          <p:cNvSpPr txBox="1"/>
          <p:nvPr/>
        </p:nvSpPr>
        <p:spPr>
          <a:xfrm>
            <a:off x="1173565" y="6131774"/>
            <a:ext cx="4175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404040"/>
                </a:solidFill>
                <a:latin typeface="Tw Cen MT" panose="020B0602020104020603" pitchFamily="34" charset="0"/>
              </a:rPr>
              <a:t>Convenience sample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B79434-209B-4FD2-8A79-80DFED655A46}"/>
              </a:ext>
            </a:extLst>
          </p:cNvPr>
          <p:cNvSpPr txBox="1"/>
          <p:nvPr/>
        </p:nvSpPr>
        <p:spPr>
          <a:xfrm>
            <a:off x="6605163" y="2944817"/>
            <a:ext cx="5788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Prevalence of disease in population</a:t>
            </a:r>
          </a:p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12/40=30%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0CB931-A045-4DC5-AFE3-615CB81C4C1F}"/>
              </a:ext>
            </a:extLst>
          </p:cNvPr>
          <p:cNvSpPr txBox="1"/>
          <p:nvPr/>
        </p:nvSpPr>
        <p:spPr>
          <a:xfrm>
            <a:off x="6652549" y="4927399"/>
            <a:ext cx="5231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Prevalence of disease in sample</a:t>
            </a:r>
          </a:p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2/16=12.5%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B3A069-884A-468D-BC13-104EA7CDE691}"/>
              </a:ext>
            </a:extLst>
          </p:cNvPr>
          <p:cNvSpPr txBox="1"/>
          <p:nvPr/>
        </p:nvSpPr>
        <p:spPr>
          <a:xfrm>
            <a:off x="8762515" y="890771"/>
            <a:ext cx="190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Outcome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A7CF34-001A-4121-A952-49217CD5FC54}"/>
              </a:ext>
            </a:extLst>
          </p:cNvPr>
          <p:cNvSpPr txBox="1"/>
          <p:nvPr/>
        </p:nvSpPr>
        <p:spPr>
          <a:xfrm>
            <a:off x="8762515" y="2142079"/>
            <a:ext cx="190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  <a:latin typeface="Tw Cen MT" panose="020B0602020104020603" pitchFamily="34" charset="0"/>
              </a:rPr>
              <a:t>Participation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64F076-6E1C-41D4-BB8E-08C58B6C8EBC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>
            <a:off x="9714729" y="1352436"/>
            <a:ext cx="0" cy="789643"/>
          </a:xfrm>
          <a:prstGeom prst="straightConnector1">
            <a:avLst/>
          </a:prstGeom>
          <a:ln w="38100">
            <a:solidFill>
              <a:srgbClr val="EEB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64" grpId="0"/>
      <p:bldP spid="65" grpId="0"/>
      <p:bldP spid="6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0DE765-120A-4618-81C5-E5CD3E8C80FE}"/>
              </a:ext>
            </a:extLst>
          </p:cNvPr>
          <p:cNvSpPr txBox="1"/>
          <p:nvPr/>
        </p:nvSpPr>
        <p:spPr>
          <a:xfrm>
            <a:off x="2546111" y="6273225"/>
            <a:ext cx="7099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https://www.citc.gov.sa/ar/reportsandstudies/studies/Documents/PublicIndividualReport2016V5_Ar.pdf</a:t>
            </a:r>
          </a:p>
          <a:p>
            <a:pPr algn="ctr"/>
            <a:r>
              <a:rPr lang="en-US" sz="800" dirty="0"/>
              <a:t>https://www.mcit.gov.sa/ar/open-data </a:t>
            </a:r>
          </a:p>
          <a:p>
            <a:pPr algn="ctr"/>
            <a:r>
              <a:rPr lang="en-US" sz="800" dirty="0"/>
              <a:t>https://data.worldbank.org/indicator/IT.CEL.SETS?locations=SA</a:t>
            </a:r>
          </a:p>
          <a:p>
            <a:pPr algn="ctr"/>
            <a:r>
              <a:rPr lang="en-US" sz="800" dirty="0"/>
              <a:t>https://datareportal.com/reports/digital-2020-saudi-arabia</a:t>
            </a:r>
          </a:p>
        </p:txBody>
      </p:sp>
      <p:pic>
        <p:nvPicPr>
          <p:cNvPr id="8" name="Picture 7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BFD4417-0C35-44EF-8CFB-21BDA790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ABE6DBE-6DF1-42C7-942B-24F82F83A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605" y="3508852"/>
            <a:ext cx="1097280" cy="1097280"/>
          </a:xfrm>
          <a:prstGeom prst="rect">
            <a:avLst/>
          </a:prstGeom>
        </p:spPr>
      </p:pic>
      <p:pic>
        <p:nvPicPr>
          <p:cNvPr id="13" name="Graphic 12" descr="Wireless router with solid fill">
            <a:extLst>
              <a:ext uri="{FF2B5EF4-FFF2-40B4-BE49-F238E27FC236}">
                <a16:creationId xmlns:a16="http://schemas.microsoft.com/office/drawing/2014/main" id="{B7015706-F622-4541-8546-FC29D5AB4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605" y="1609055"/>
            <a:ext cx="1097280" cy="1097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381A4-8E91-48D4-BCBF-0BAAEEF202BD}"/>
              </a:ext>
            </a:extLst>
          </p:cNvPr>
          <p:cNvSpPr txBox="1"/>
          <p:nvPr/>
        </p:nvSpPr>
        <p:spPr>
          <a:xfrm>
            <a:off x="1151020" y="1432990"/>
            <a:ext cx="111830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58FA1"/>
                </a:solidFill>
              </a:rPr>
              <a:t>77%</a:t>
            </a:r>
            <a:r>
              <a:rPr lang="en-US" dirty="0">
                <a:solidFill>
                  <a:srgbClr val="758FA1"/>
                </a:solidFill>
              </a:rPr>
              <a:t> </a:t>
            </a:r>
            <a:r>
              <a:rPr lang="en-US" dirty="0"/>
              <a:t>out of total population in 2017 (Ministry of communications and Information Technology)</a:t>
            </a:r>
          </a:p>
          <a:p>
            <a:r>
              <a:rPr lang="en-US" sz="2800" b="1" dirty="0">
                <a:solidFill>
                  <a:srgbClr val="758FA1"/>
                </a:solidFill>
              </a:rPr>
              <a:t>94%</a:t>
            </a:r>
            <a:r>
              <a:rPr lang="en-US" dirty="0">
                <a:solidFill>
                  <a:srgbClr val="758FA1"/>
                </a:solidFill>
              </a:rPr>
              <a:t> </a:t>
            </a:r>
            <a:r>
              <a:rPr lang="en-US" dirty="0"/>
              <a:t>out of study participants aged 12-65 years in 2016 (Communications and Information Technology Commission)</a:t>
            </a:r>
          </a:p>
          <a:p>
            <a:r>
              <a:rPr lang="en-US" sz="2800" b="1" dirty="0">
                <a:solidFill>
                  <a:srgbClr val="758FA1"/>
                </a:solidFill>
              </a:rPr>
              <a:t>96%</a:t>
            </a:r>
            <a:r>
              <a:rPr lang="en-US" dirty="0">
                <a:solidFill>
                  <a:srgbClr val="758FA1"/>
                </a:solidFill>
              </a:rPr>
              <a:t> </a:t>
            </a:r>
            <a:r>
              <a:rPr lang="en-US" dirty="0"/>
              <a:t>in 2019 </a:t>
            </a:r>
          </a:p>
          <a:p>
            <a:r>
              <a:rPr lang="en-US" sz="2800" b="1" dirty="0">
                <a:solidFill>
                  <a:srgbClr val="758FA1"/>
                </a:solidFill>
              </a:rPr>
              <a:t>93%</a:t>
            </a:r>
            <a:r>
              <a:rPr lang="en-US" dirty="0">
                <a:solidFill>
                  <a:srgbClr val="758FA1"/>
                </a:solidFill>
              </a:rPr>
              <a:t> </a:t>
            </a:r>
            <a:r>
              <a:rPr lang="en-US" dirty="0"/>
              <a:t>in another source in 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DC126-C598-4C04-B7F0-2B7454721A2D}"/>
              </a:ext>
            </a:extLst>
          </p:cNvPr>
          <p:cNvSpPr txBox="1"/>
          <p:nvPr/>
        </p:nvSpPr>
        <p:spPr>
          <a:xfrm>
            <a:off x="1295399" y="3638999"/>
            <a:ext cx="107086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Reasons for not using internet among study participants aged 12-65 years who did not use internet in past 6 months in 2016 (Communications and Information Technology Commission)</a:t>
            </a:r>
          </a:p>
          <a:p>
            <a:pPr lvl="1"/>
            <a:r>
              <a:rPr lang="en-US" dirty="0"/>
              <a:t>Do not know how to use it 51%</a:t>
            </a:r>
          </a:p>
          <a:p>
            <a:pPr lvl="1"/>
            <a:r>
              <a:rPr lang="en-US" dirty="0"/>
              <a:t>Do not know uses of internet  17%</a:t>
            </a:r>
          </a:p>
          <a:p>
            <a:pPr lvl="1"/>
            <a:r>
              <a:rPr lang="en-US" dirty="0"/>
              <a:t>Family does not allow its use 17%</a:t>
            </a:r>
          </a:p>
          <a:p>
            <a:pPr lvl="1"/>
            <a:r>
              <a:rPr lang="en-US" dirty="0"/>
              <a:t>Do not know internet 15%</a:t>
            </a:r>
          </a:p>
          <a:p>
            <a:pPr lvl="1"/>
            <a:r>
              <a:rPr lang="en-US" dirty="0"/>
              <a:t>Do not know how to subscribe 12%</a:t>
            </a:r>
          </a:p>
          <a:p>
            <a:pPr lvl="1"/>
            <a:r>
              <a:rPr lang="en-US" dirty="0"/>
              <a:t>Not available 10%</a:t>
            </a:r>
          </a:p>
          <a:p>
            <a:pPr lvl="1"/>
            <a:r>
              <a:rPr lang="en-US" dirty="0"/>
              <a:t>Cannot afford it 9% </a:t>
            </a:r>
          </a:p>
        </p:txBody>
      </p:sp>
      <p:pic>
        <p:nvPicPr>
          <p:cNvPr id="23" name="Picture 2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EA5FA89-CB32-4114-A2B9-2A5737E7E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87" y="114437"/>
            <a:ext cx="1786327" cy="11887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B7F07C-FB82-4BD6-BF03-3BB969B91A6E}"/>
              </a:ext>
            </a:extLst>
          </p:cNvPr>
          <p:cNvSpPr txBox="1"/>
          <p:nvPr/>
        </p:nvSpPr>
        <p:spPr>
          <a:xfrm>
            <a:off x="2878533" y="248957"/>
            <a:ext cx="7782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w Cen MT" panose="020B0602020104020603" pitchFamily="34" charset="0"/>
              </a:rPr>
              <a:t>Internet access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BB6C6-F5AF-4CA4-B88D-18183EC7D1B0}"/>
              </a:ext>
            </a:extLst>
          </p:cNvPr>
          <p:cNvSpPr txBox="1"/>
          <p:nvPr/>
        </p:nvSpPr>
        <p:spPr>
          <a:xfrm>
            <a:off x="5383272" y="4333488"/>
            <a:ext cx="650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If you would like to know the knowledge of the Saudi population and you distribute a questionnaire online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AA9EA-815C-452D-90E9-0B7C1C9A4C47}"/>
              </a:ext>
            </a:extLst>
          </p:cNvPr>
          <p:cNvSpPr txBox="1"/>
          <p:nvPr/>
        </p:nvSpPr>
        <p:spPr>
          <a:xfrm>
            <a:off x="5383272" y="5278905"/>
            <a:ext cx="6503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do you think would happen here?</a:t>
            </a:r>
          </a:p>
        </p:txBody>
      </p:sp>
    </p:spTree>
    <p:extLst>
      <p:ext uri="{BB962C8B-B14F-4D97-AF65-F5344CB8AC3E}">
        <p14:creationId xmlns:p14="http://schemas.microsoft.com/office/powerpoint/2010/main" val="35181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7C0ED90-511B-4E3F-8992-F5EE6AB3AE92}"/>
              </a:ext>
            </a:extLst>
          </p:cNvPr>
          <p:cNvGraphicFramePr>
            <a:graphicFrameLocks/>
          </p:cNvGraphicFramePr>
          <p:nvPr/>
        </p:nvGraphicFramePr>
        <p:xfrm>
          <a:off x="743626" y="3186851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911566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8981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6604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5380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Oral cancer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oral cancer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6D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Periodontitis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3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 periodontitis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1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58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4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06F622-23C7-44A1-B4B2-E7CA731DB771}"/>
                  </a:ext>
                </a:extLst>
              </p:cNvPr>
              <p:cNvSpPr txBox="1"/>
              <p:nvPr/>
            </p:nvSpPr>
            <p:spPr>
              <a:xfrm>
                <a:off x="743628" y="4845190"/>
                <a:ext cx="6201624" cy="485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oral cancer among periodontitis=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06F622-23C7-44A1-B4B2-E7CA731DB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8" y="4845190"/>
                <a:ext cx="6201624" cy="485774"/>
              </a:xfrm>
              <a:prstGeom prst="rect">
                <a:avLst/>
              </a:prstGeom>
              <a:blipFill>
                <a:blip r:embed="rId2"/>
                <a:stretch>
                  <a:fillRect l="-885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859EDF-CAEA-432F-A498-2CE353423312}"/>
                  </a:ext>
                </a:extLst>
              </p:cNvPr>
              <p:cNvSpPr txBox="1"/>
              <p:nvPr/>
            </p:nvSpPr>
            <p:spPr>
              <a:xfrm>
                <a:off x="743628" y="5478854"/>
                <a:ext cx="5475688" cy="485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Risk of oral cancer among no periodontitis=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859EDF-CAEA-432F-A498-2CE35342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8" y="5478854"/>
                <a:ext cx="5475688" cy="485774"/>
              </a:xfrm>
              <a:prstGeom prst="rect">
                <a:avLst/>
              </a:prstGeom>
              <a:blipFill>
                <a:blip r:embed="rId3"/>
                <a:stretch>
                  <a:fillRect l="-100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A1E8B84-16D5-42CF-9680-5C49E8B36FF5}"/>
              </a:ext>
            </a:extLst>
          </p:cNvPr>
          <p:cNvSpPr txBox="1"/>
          <p:nvPr/>
        </p:nvSpPr>
        <p:spPr>
          <a:xfrm>
            <a:off x="743626" y="6166374"/>
            <a:ext cx="76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difference=0.5-0.2=0.3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2E96FB-6E73-41AF-9839-D015C8E4BB3D}"/>
              </a:ext>
            </a:extLst>
          </p:cNvPr>
          <p:cNvGrpSpPr/>
          <p:nvPr/>
        </p:nvGrpSpPr>
        <p:grpSpPr>
          <a:xfrm>
            <a:off x="7928792" y="480795"/>
            <a:ext cx="1828800" cy="1828800"/>
            <a:chOff x="8682926" y="4383898"/>
            <a:chExt cx="1828800" cy="1828800"/>
          </a:xfrm>
        </p:grpSpPr>
        <p:pic>
          <p:nvPicPr>
            <p:cNvPr id="9" name="Graphic 8" descr="Lips outline">
              <a:extLst>
                <a:ext uri="{FF2B5EF4-FFF2-40B4-BE49-F238E27FC236}">
                  <a16:creationId xmlns:a16="http://schemas.microsoft.com/office/drawing/2014/main" id="{E26D89D3-E4AA-4AD9-A675-444469771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10" name="Graphic 9" descr="Anger Symbol with solid fill">
              <a:extLst>
                <a:ext uri="{FF2B5EF4-FFF2-40B4-BE49-F238E27FC236}">
                  <a16:creationId xmlns:a16="http://schemas.microsoft.com/office/drawing/2014/main" id="{790BA00C-1ADA-4E30-9C0C-2867C334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11" name="Graphic 10" descr="Bubbles with solid fill">
              <a:extLst>
                <a:ext uri="{FF2B5EF4-FFF2-40B4-BE49-F238E27FC236}">
                  <a16:creationId xmlns:a16="http://schemas.microsoft.com/office/drawing/2014/main" id="{84F2584A-6D6D-455D-9F03-6076A233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07B4FD6-2353-4C52-AA09-C6FC89B3D6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77" y="692904"/>
            <a:ext cx="1463040" cy="1404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F2BB6C-AB33-40CD-8D92-588A9560C691}"/>
              </a:ext>
            </a:extLst>
          </p:cNvPr>
          <p:cNvSpPr txBox="1"/>
          <p:nvPr/>
        </p:nvSpPr>
        <p:spPr>
          <a:xfrm>
            <a:off x="2315905" y="2013695"/>
            <a:ext cx="32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Exposure/independent 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DA047-3816-431D-96A7-3473BC4E71D5}"/>
              </a:ext>
            </a:extLst>
          </p:cNvPr>
          <p:cNvSpPr txBox="1"/>
          <p:nvPr/>
        </p:nvSpPr>
        <p:spPr>
          <a:xfrm>
            <a:off x="7358183" y="2013695"/>
            <a:ext cx="3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Outcome/dependent variable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7D110-AA03-4F5B-9EDF-73E050C0920F}"/>
              </a:ext>
            </a:extLst>
          </p:cNvPr>
          <p:cNvSpPr txBox="1"/>
          <p:nvPr/>
        </p:nvSpPr>
        <p:spPr>
          <a:xfrm>
            <a:off x="6703077" y="5002794"/>
            <a:ext cx="5011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54B56"/>
                </a:solidFill>
                <a:latin typeface="Tw Cen MT" panose="020B0602020104020603" pitchFamily="34" charset="0"/>
              </a:rPr>
              <a:t>Is there an association between periodontitis and oral cancer?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C98AEF-B7D9-49B0-A2DE-3F35B1DADB56}"/>
              </a:ext>
            </a:extLst>
          </p:cNvPr>
          <p:cNvSpPr txBox="1"/>
          <p:nvPr/>
        </p:nvSpPr>
        <p:spPr>
          <a:xfrm>
            <a:off x="8761059" y="5753673"/>
            <a:ext cx="64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6D6F"/>
                </a:solidFill>
                <a:latin typeface="Tw Cen MT" panose="020B0602020104020603" pitchFamily="34" charset="0"/>
              </a:rPr>
              <a:t>Yes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F99BF925-466A-90B5-0B75-3D6BC5D5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09B3F048-4A00-1331-736A-689DD47A2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6" grpId="0"/>
      <p:bldP spid="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Descriptive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Graphic 5" descr="Scale with solid fill">
            <a:extLst>
              <a:ext uri="{FF2B5EF4-FFF2-40B4-BE49-F238E27FC236}">
                <a16:creationId xmlns:a16="http://schemas.microsoft.com/office/drawing/2014/main" id="{7C4BB0F3-982B-4863-BCC2-D59169386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46" y="3018141"/>
            <a:ext cx="2377440" cy="2377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2696F9-57F2-4A70-BF33-8726206B32C6}"/>
              </a:ext>
            </a:extLst>
          </p:cNvPr>
          <p:cNvSpPr txBox="1"/>
          <p:nvPr/>
        </p:nvSpPr>
        <p:spPr>
          <a:xfrm>
            <a:off x="3215640" y="3945251"/>
            <a:ext cx="7588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Measuring weight when the pin is placed at 5 kilos instead of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93011-9DF8-45A8-B97A-BA15D01598A2}"/>
              </a:ext>
            </a:extLst>
          </p:cNvPr>
          <p:cNvSpPr txBox="1"/>
          <p:nvPr/>
        </p:nvSpPr>
        <p:spPr>
          <a:xfrm>
            <a:off x="3758062" y="5270075"/>
            <a:ext cx="650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do you think would happen here?</a:t>
            </a:r>
          </a:p>
        </p:txBody>
      </p:sp>
    </p:spTree>
    <p:extLst>
      <p:ext uri="{BB962C8B-B14F-4D97-AF65-F5344CB8AC3E}">
        <p14:creationId xmlns:p14="http://schemas.microsoft.com/office/powerpoint/2010/main" val="360730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Predictive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pPr lvl="1"/>
            <a:r>
              <a:rPr lang="en-US" dirty="0"/>
              <a:t>Misclassification bias (categorical)</a:t>
            </a:r>
          </a:p>
          <a:p>
            <a:pPr lvl="1"/>
            <a:r>
              <a:rPr lang="en-US" dirty="0"/>
              <a:t>Information bias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9DDF47ED-E18A-40B8-B452-D361200B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26D19-1C51-4CD8-9528-33AFAA99527A}"/>
              </a:ext>
            </a:extLst>
          </p:cNvPr>
          <p:cNvSpPr txBox="1"/>
          <p:nvPr/>
        </p:nvSpPr>
        <p:spPr>
          <a:xfrm>
            <a:off x="3048573" y="6492875"/>
            <a:ext cx="6094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Hsu J, Healy B. A second chance to get causal inference right: a classification of data science tasks. Chance. 2019 Jan 2;32(1):42-9.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89668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7A1E-F77F-46D7-B46D-21301DBE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Bias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E74A-C57D-4740-B436-33BAAE805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Unmeasured confounding</a:t>
            </a:r>
          </a:p>
          <a:p>
            <a:r>
              <a:rPr lang="en-US" dirty="0"/>
              <a:t>Selection bias</a:t>
            </a:r>
          </a:p>
          <a:p>
            <a:r>
              <a:rPr lang="en-US" dirty="0"/>
              <a:t>Measurement bias</a:t>
            </a:r>
          </a:p>
          <a:p>
            <a:r>
              <a:rPr lang="en-US" dirty="0"/>
              <a:t>Multidimensional bias analysis</a:t>
            </a:r>
          </a:p>
          <a:p>
            <a:r>
              <a:rPr lang="en-US" dirty="0"/>
              <a:t>Probabilistic bias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F8AD8-CFA3-4C1A-8A6A-06BCA40D419E}"/>
              </a:ext>
            </a:extLst>
          </p:cNvPr>
          <p:cNvSpPr txBox="1"/>
          <p:nvPr/>
        </p:nvSpPr>
        <p:spPr>
          <a:xfrm>
            <a:off x="-141018" y="4618364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https://sites.google.com/site/biasanalysis/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C486A5-D97F-4837-A7AB-4E2ECE495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" t="7336" r="18395" b="37160"/>
          <a:stretch/>
        </p:blipFill>
        <p:spPr>
          <a:xfrm>
            <a:off x="5633453" y="1753172"/>
            <a:ext cx="6309360" cy="2865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710D67-F467-4961-8F7E-23945DEE4550}"/>
              </a:ext>
            </a:extLst>
          </p:cNvPr>
          <p:cNvSpPr txBox="1"/>
          <p:nvPr/>
        </p:nvSpPr>
        <p:spPr>
          <a:xfrm>
            <a:off x="6097146" y="4618364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https://jiangtammy.shinyapps.io/quantitative_bias_analysis/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D4C7C8-59EC-FCFF-78AB-01BB39FA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72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88D9737-130D-44DB-3F52-973577CE4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4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2CF6B-B27E-4E4F-95A8-F99E0A9BCCAC}"/>
              </a:ext>
            </a:extLst>
          </p:cNvPr>
          <p:cNvSpPr txBox="1"/>
          <p:nvPr/>
        </p:nvSpPr>
        <p:spPr>
          <a:xfrm>
            <a:off x="497917" y="1536174"/>
            <a:ext cx="111961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76D6F"/>
                </a:solidFill>
                <a:latin typeface="Tw Cen MT" panose="020B0602020104020603" pitchFamily="34" charset="0"/>
              </a:rPr>
              <a:t>The goal of science is to try and show that our results are false</a:t>
            </a:r>
          </a:p>
          <a:p>
            <a:pPr algn="ctr"/>
            <a:endParaRPr lang="en-US" sz="4000" b="1" dirty="0">
              <a:latin typeface="Tw Cen MT" panose="020B0602020104020603" pitchFamily="34" charset="0"/>
            </a:endParaRPr>
          </a:p>
          <a:p>
            <a:pPr algn="ctr"/>
            <a:r>
              <a:rPr lang="en-US" sz="4000" b="1" dirty="0">
                <a:solidFill>
                  <a:srgbClr val="254B56"/>
                </a:solidFill>
                <a:latin typeface="Tw Cen MT" panose="020B0602020104020603" pitchFamily="34" charset="0"/>
              </a:rPr>
              <a:t>All studies are based on assumptions and it is our duty to see if these assumptions hold</a:t>
            </a:r>
          </a:p>
          <a:p>
            <a:pPr algn="ctr"/>
            <a:endParaRPr lang="en-US" sz="4000" b="1" dirty="0">
              <a:latin typeface="Tw Cen MT" panose="020B06020201040206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AFCD7BE-141E-4C73-81B3-CD575BD3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73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78B5B8C-EEE1-BD24-268B-80032B835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8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4000" b="1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w Cen MT" panose="020B0602020104020603" pitchFamily="34" charset="0"/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7FFDC982-5836-484B-BB51-A88BDEB3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8725BB-7606-4F3B-9DF3-5256039AD62D}"/>
              </a:ext>
            </a:extLst>
          </p:cNvPr>
          <p:cNvSpPr txBox="1"/>
          <p:nvPr/>
        </p:nvSpPr>
        <p:spPr>
          <a:xfrm>
            <a:off x="278842" y="2776984"/>
            <a:ext cx="1137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Tw Cen MT" panose="020B0602020104020603" pitchFamily="34" charset="0"/>
              </a:rPr>
              <a:t>What are the reasons for this association between periodontitis and oral cancer in our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ED25-DDBD-41E8-A0C6-E8E974FADBA7}"/>
              </a:ext>
            </a:extLst>
          </p:cNvPr>
          <p:cNvSpPr txBox="1"/>
          <p:nvPr/>
        </p:nvSpPr>
        <p:spPr>
          <a:xfrm>
            <a:off x="2323814" y="6156400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True (causal)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02748-B58E-4E46-BCE9-1E6D8D23000A}"/>
              </a:ext>
            </a:extLst>
          </p:cNvPr>
          <p:cNvSpPr txBox="1"/>
          <p:nvPr/>
        </p:nvSpPr>
        <p:spPr>
          <a:xfrm>
            <a:off x="2323813" y="4956149"/>
            <a:ext cx="48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Conditioning on a common effect (selection bias)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C510-5947-4718-86E7-1033B5051941}"/>
              </a:ext>
            </a:extLst>
          </p:cNvPr>
          <p:cNvSpPr txBox="1"/>
          <p:nvPr/>
        </p:nvSpPr>
        <p:spPr>
          <a:xfrm>
            <a:off x="2323814" y="5414750"/>
            <a:ext cx="401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Measurement error (measurement bias)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13B9C-345E-48A8-A515-8B0E6B30C13E}"/>
              </a:ext>
            </a:extLst>
          </p:cNvPr>
          <p:cNvSpPr txBox="1"/>
          <p:nvPr/>
        </p:nvSpPr>
        <p:spPr>
          <a:xfrm>
            <a:off x="2323813" y="4497548"/>
            <a:ext cx="432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Sharing a common cause (confounding)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30FF167-FD6A-4EE9-8E1F-BE06C798E4B3}"/>
              </a:ext>
            </a:extLst>
          </p:cNvPr>
          <p:cNvSpPr/>
          <p:nvPr/>
        </p:nvSpPr>
        <p:spPr>
          <a:xfrm>
            <a:off x="6899046" y="4561419"/>
            <a:ext cx="405636" cy="1140517"/>
          </a:xfrm>
          <a:prstGeom prst="rightBrace">
            <a:avLst>
              <a:gd name="adj1" fmla="val 70292"/>
              <a:gd name="adj2" fmla="val 50000"/>
            </a:avLst>
          </a:prstGeom>
          <a:ln w="38100">
            <a:solidFill>
              <a:srgbClr val="D76D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11BF2-8EB5-4103-A2C3-C3F788E60A49}"/>
              </a:ext>
            </a:extLst>
          </p:cNvPr>
          <p:cNvSpPr txBox="1"/>
          <p:nvPr/>
        </p:nvSpPr>
        <p:spPr>
          <a:xfrm>
            <a:off x="7304682" y="4926077"/>
            <a:ext cx="191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Tw Cen MT" panose="020B0602020104020603" pitchFamily="34" charset="0"/>
              </a:rPr>
              <a:t>Systematic errors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2ACC2-54B8-4182-A76B-42CDED19D6AC}"/>
              </a:ext>
            </a:extLst>
          </p:cNvPr>
          <p:cNvSpPr txBox="1"/>
          <p:nvPr/>
        </p:nvSpPr>
        <p:spPr>
          <a:xfrm>
            <a:off x="2323814" y="4037561"/>
            <a:ext cx="327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Random error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4FD037E8-DEAE-4A26-9E66-727ED3CE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79" y="1668512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C58BB-A29A-4441-A32A-93D90565EE5A}"/>
              </a:ext>
            </a:extLst>
          </p:cNvPr>
          <p:cNvGrpSpPr/>
          <p:nvPr/>
        </p:nvGrpSpPr>
        <p:grpSpPr>
          <a:xfrm>
            <a:off x="7475083" y="803648"/>
            <a:ext cx="1828800" cy="1828800"/>
            <a:chOff x="8682926" y="4383898"/>
            <a:chExt cx="1828800" cy="1828800"/>
          </a:xfrm>
        </p:grpSpPr>
        <p:pic>
          <p:nvPicPr>
            <p:cNvPr id="22" name="Graphic 21" descr="Lips outline">
              <a:extLst>
                <a:ext uri="{FF2B5EF4-FFF2-40B4-BE49-F238E27FC236}">
                  <a16:creationId xmlns:a16="http://schemas.microsoft.com/office/drawing/2014/main" id="{4860C46E-7C46-4F41-A5E2-F424F29F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2926" y="4383898"/>
              <a:ext cx="1828800" cy="1828800"/>
            </a:xfrm>
            <a:prstGeom prst="rect">
              <a:avLst/>
            </a:prstGeom>
          </p:spPr>
        </p:pic>
        <p:pic>
          <p:nvPicPr>
            <p:cNvPr id="3" name="Graphic 2" descr="Anger Symbol with solid fill">
              <a:extLst>
                <a:ext uri="{FF2B5EF4-FFF2-40B4-BE49-F238E27FC236}">
                  <a16:creationId xmlns:a16="http://schemas.microsoft.com/office/drawing/2014/main" id="{151D6A29-562D-4532-9630-50FCCFB3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0126" y="519932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Bubbles with solid fill">
              <a:extLst>
                <a:ext uri="{FF2B5EF4-FFF2-40B4-BE49-F238E27FC236}">
                  <a16:creationId xmlns:a16="http://schemas.microsoft.com/office/drawing/2014/main" id="{60005205-E0E8-437A-8164-06692674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97326" y="5262667"/>
              <a:ext cx="365760" cy="365760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5B56F58-81B9-431E-B152-368B6C8EC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0" y="995945"/>
            <a:ext cx="1463040" cy="140458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02456-62C2-445B-A095-14C4E7406966}"/>
              </a:ext>
            </a:extLst>
          </p:cNvPr>
          <p:cNvSpPr/>
          <p:nvPr/>
        </p:nvSpPr>
        <p:spPr>
          <a:xfrm>
            <a:off x="2076390" y="4084565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3BCB-BBE2-4D9E-B16F-F4BAF616C6BD}"/>
              </a:ext>
            </a:extLst>
          </p:cNvPr>
          <p:cNvSpPr txBox="1"/>
          <p:nvPr/>
        </p:nvSpPr>
        <p:spPr>
          <a:xfrm>
            <a:off x="2049494" y="4000910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A50F41-44A2-4862-816B-2C1B06717467}"/>
              </a:ext>
            </a:extLst>
          </p:cNvPr>
          <p:cNvSpPr/>
          <p:nvPr/>
        </p:nvSpPr>
        <p:spPr>
          <a:xfrm>
            <a:off x="2089773" y="4530293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4A570-A3AC-4AC1-9F12-21A93F051BED}"/>
              </a:ext>
            </a:extLst>
          </p:cNvPr>
          <p:cNvSpPr txBox="1"/>
          <p:nvPr/>
        </p:nvSpPr>
        <p:spPr>
          <a:xfrm>
            <a:off x="2062877" y="4446638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30400-3BF9-45E9-AABA-ACFF0801B792}"/>
              </a:ext>
            </a:extLst>
          </p:cNvPr>
          <p:cNvSpPr/>
          <p:nvPr/>
        </p:nvSpPr>
        <p:spPr>
          <a:xfrm>
            <a:off x="2081800" y="5020357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FA13AD-3B52-445F-9691-4CFC19624EF6}"/>
              </a:ext>
            </a:extLst>
          </p:cNvPr>
          <p:cNvSpPr txBox="1"/>
          <p:nvPr/>
        </p:nvSpPr>
        <p:spPr>
          <a:xfrm>
            <a:off x="2047924" y="4936702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41B289-4C02-49C3-A47B-5DBAB57C951D}"/>
              </a:ext>
            </a:extLst>
          </p:cNvPr>
          <p:cNvSpPr/>
          <p:nvPr/>
        </p:nvSpPr>
        <p:spPr>
          <a:xfrm>
            <a:off x="2089773" y="5433489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D3871-75B1-4196-8BE5-4A3C0CB8AB79}"/>
              </a:ext>
            </a:extLst>
          </p:cNvPr>
          <p:cNvSpPr txBox="1"/>
          <p:nvPr/>
        </p:nvSpPr>
        <p:spPr>
          <a:xfrm>
            <a:off x="2055897" y="5356814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E5179-8D70-443B-8F44-72D42F2B2FC6}"/>
              </a:ext>
            </a:extLst>
          </p:cNvPr>
          <p:cNvSpPr/>
          <p:nvPr/>
        </p:nvSpPr>
        <p:spPr>
          <a:xfrm>
            <a:off x="2090350" y="6187721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8CB09-9B94-405F-96C7-67DC0C04D4CA}"/>
              </a:ext>
            </a:extLst>
          </p:cNvPr>
          <p:cNvSpPr txBox="1"/>
          <p:nvPr/>
        </p:nvSpPr>
        <p:spPr>
          <a:xfrm>
            <a:off x="2056474" y="6118026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03D6C-E82F-42B1-8B4C-93FE4FB5B93E}"/>
              </a:ext>
            </a:extLst>
          </p:cNvPr>
          <p:cNvSpPr txBox="1"/>
          <p:nvPr/>
        </p:nvSpPr>
        <p:spPr>
          <a:xfrm>
            <a:off x="4809325" y="1323312"/>
            <a:ext cx="24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Risk difference=0.3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EB597-FCFD-1313-23A8-1E2A7C72A894}"/>
              </a:ext>
            </a:extLst>
          </p:cNvPr>
          <p:cNvSpPr txBox="1"/>
          <p:nvPr/>
        </p:nvSpPr>
        <p:spPr>
          <a:xfrm>
            <a:off x="2323814" y="5774589"/>
            <a:ext cx="53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</a:rPr>
              <a:t>Oral cancer caused periodontitis (reverse causation)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3287EA1-55A2-F5A7-7923-7CB51C5F7594}"/>
              </a:ext>
            </a:extLst>
          </p:cNvPr>
          <p:cNvSpPr/>
          <p:nvPr/>
        </p:nvSpPr>
        <p:spPr>
          <a:xfrm>
            <a:off x="2090350" y="5805910"/>
            <a:ext cx="247424" cy="268447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F841A-6424-003E-4857-6438283FD8B2}"/>
              </a:ext>
            </a:extLst>
          </p:cNvPr>
          <p:cNvSpPr txBox="1"/>
          <p:nvPr/>
        </p:nvSpPr>
        <p:spPr>
          <a:xfrm>
            <a:off x="2056474" y="5736215"/>
            <a:ext cx="17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EC34833-4863-8D52-E7D8-2B412CE2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0616AC4-44B8-359C-0B87-B7DA3FEC7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29" grpId="0"/>
      <p:bldP spid="41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538B-7FBE-433F-9F35-21A056B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Errors 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32A-01ED-40F2-AC97-1D9B1EC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Random (precision)</a:t>
            </a:r>
          </a:p>
          <a:p>
            <a:pPr lvl="1"/>
            <a:r>
              <a:rPr lang="en-US" dirty="0"/>
              <a:t>Affects measures of dispersion (variance/</a:t>
            </a:r>
            <a:r>
              <a:rPr lang="en-US"/>
              <a:t>standard deviation/</a:t>
            </a:r>
            <a:r>
              <a:rPr lang="en-US" dirty="0"/>
              <a:t>range)</a:t>
            </a:r>
          </a:p>
          <a:p>
            <a:pPr lvl="1"/>
            <a:r>
              <a:rPr lang="en-US" dirty="0"/>
              <a:t>May affect point estimates (prevalence/incidence/effect size e.g., risk difference)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Systematic (validity)</a:t>
            </a:r>
          </a:p>
          <a:p>
            <a:pPr lvl="1"/>
            <a:r>
              <a:rPr lang="en-US" dirty="0"/>
              <a:t>Affects point estimates (prevalence/incidence/effect size e.g., risk difference)</a:t>
            </a:r>
          </a:p>
          <a:p>
            <a:pPr lvl="1"/>
            <a:r>
              <a:rPr lang="en-US" dirty="0"/>
              <a:t>What do we mean by this?</a:t>
            </a:r>
          </a:p>
          <a:p>
            <a:pPr lvl="2"/>
            <a:r>
              <a:rPr lang="en-US" dirty="0"/>
              <a:t>Difference between true causal effect and associational effect estimated from data</a:t>
            </a:r>
          </a:p>
          <a:p>
            <a:pPr lvl="2"/>
            <a:r>
              <a:rPr lang="en-US" dirty="0"/>
              <a:t>Structural reasons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EFC9F-4469-4D2C-9065-9D3C8D98489C}"/>
              </a:ext>
            </a:extLst>
          </p:cNvPr>
          <p:cNvSpPr>
            <a:spLocks noChangeAspect="1"/>
          </p:cNvSpPr>
          <p:nvPr/>
        </p:nvSpPr>
        <p:spPr>
          <a:xfrm>
            <a:off x="525168" y="1858040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2D526-64CF-4498-9533-526DF93129BE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1825625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7085D5-216D-4BE8-8187-4E2E469D6B2F}"/>
              </a:ext>
            </a:extLst>
          </p:cNvPr>
          <p:cNvSpPr>
            <a:spLocks noChangeAspect="1"/>
          </p:cNvSpPr>
          <p:nvPr/>
        </p:nvSpPr>
        <p:spPr>
          <a:xfrm>
            <a:off x="525168" y="4011802"/>
            <a:ext cx="365760" cy="396836"/>
          </a:xfrm>
          <a:prstGeom prst="roundRect">
            <a:avLst/>
          </a:prstGeom>
          <a:solidFill>
            <a:srgbClr val="EE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FB1BE-9D42-4CCC-B248-5BEE04CAB441}"/>
              </a:ext>
            </a:extLst>
          </p:cNvPr>
          <p:cNvSpPr txBox="1">
            <a:spLocks noChangeAspect="1"/>
          </p:cNvSpPr>
          <p:nvPr/>
        </p:nvSpPr>
        <p:spPr>
          <a:xfrm>
            <a:off x="536829" y="3979387"/>
            <a:ext cx="18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754559F-A036-AB0E-9833-9A86D8DD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371" y="6492875"/>
            <a:ext cx="2743200" cy="365125"/>
          </a:xfrm>
        </p:spPr>
        <p:txBody>
          <a:bodyPr/>
          <a:lstStyle/>
          <a:p>
            <a:fld id="{54510960-620D-4CD2-ADEE-E7C3F97FE2AC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F3EF7D-0A18-497D-8603-814D02AA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3561</Words>
  <Application>Microsoft Office PowerPoint</Application>
  <PresentationFormat>Widescreen</PresentationFormat>
  <Paragraphs>810</Paragraphs>
  <Slides>74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Segoe UI</vt:lpstr>
      <vt:lpstr>Symbol</vt:lpstr>
      <vt:lpstr>Tw Cen MT</vt:lpstr>
      <vt:lpstr>Office Theme</vt:lpstr>
      <vt:lpstr>Research Study Design IV</vt:lpstr>
      <vt:lpstr>Recap</vt:lpstr>
      <vt:lpstr>The goal is to correctly estimate</vt:lpstr>
      <vt:lpstr>PowerPoint Presentation</vt:lpstr>
      <vt:lpstr>LECTURE  LEARNING OUTCOMES OF EACH OF THE DIDACTIC SESSIONS</vt:lpstr>
      <vt:lpstr>Risk difference (RD) A measure of association</vt:lpstr>
      <vt:lpstr>PowerPoint Presentation</vt:lpstr>
      <vt:lpstr>PowerPoint Presentation</vt:lpstr>
      <vt:lpstr>Errors in research</vt:lpstr>
      <vt:lpstr>PowerPoint Presentation</vt:lpstr>
      <vt:lpstr>Types of systematic errors</vt:lpstr>
      <vt:lpstr>Random error</vt:lpstr>
      <vt:lpstr>PowerPoint Presentation</vt:lpstr>
      <vt:lpstr>PowerPoint Presentation</vt:lpstr>
      <vt:lpstr>PowerPoint Presentation</vt:lpstr>
      <vt:lpstr>PowerPoint Presentation</vt:lpstr>
      <vt:lpstr>Systematic errors</vt:lpstr>
      <vt:lpstr>Statistical tests</vt:lpstr>
      <vt:lpstr>PowerPoint Presentation</vt:lpstr>
      <vt:lpstr>PowerPoint Presentation</vt:lpstr>
      <vt:lpstr>PowerPoint Presentation</vt:lpstr>
      <vt:lpstr>Why care about systematic errors in causal research?</vt:lpstr>
      <vt:lpstr>Data generating process</vt:lpstr>
      <vt:lpstr>Example of a data generating process in social sciences</vt:lpstr>
      <vt:lpstr>PowerPoint Presentation</vt:lpstr>
      <vt:lpstr>Confounding bias</vt:lpstr>
      <vt:lpstr>Confounding bias</vt:lpstr>
      <vt:lpstr>Confounding bias</vt:lpstr>
      <vt:lpstr>Confounding bias</vt:lpstr>
      <vt:lpstr>Confounding bias</vt:lpstr>
      <vt:lpstr>PowerPoint Presentation</vt:lpstr>
      <vt:lpstr>Confounding bias</vt:lpstr>
      <vt:lpstr>Confounding bias</vt:lpstr>
      <vt:lpstr>Confounding bias</vt:lpstr>
      <vt:lpstr>Examples of confounding in observational studies</vt:lpstr>
      <vt:lpstr>Confounding bias</vt:lpstr>
      <vt:lpstr>Methods to handle confounding bias</vt:lpstr>
      <vt:lpstr>Stratification</vt:lpstr>
      <vt:lpstr>Restriction</vt:lpstr>
      <vt:lpstr>Restriction</vt:lpstr>
      <vt:lpstr>Regression</vt:lpstr>
      <vt:lpstr>Statistical tests</vt:lpstr>
      <vt:lpstr>PowerPoint Presentation</vt:lpstr>
      <vt:lpstr>Confounding adjustment</vt:lpstr>
      <vt:lpstr>PowerPoint Presentation</vt:lpstr>
      <vt:lpstr>PowerPoint Presentation</vt:lpstr>
      <vt:lpstr>Selection bias</vt:lpstr>
      <vt:lpstr>Selection bias</vt:lpstr>
      <vt:lpstr>Selection bias</vt:lpstr>
      <vt:lpstr>Selection bias</vt:lpstr>
      <vt:lpstr>Selection bias</vt:lpstr>
      <vt:lpstr>Examples of selection bias</vt:lpstr>
      <vt:lpstr>PowerPoint Presentation</vt:lpstr>
      <vt:lpstr>Measurement bias</vt:lpstr>
      <vt:lpstr>Example for oral cancer measurement in a study</vt:lpstr>
      <vt:lpstr>Example for oral cancer measurement in a study</vt:lpstr>
      <vt:lpstr>PowerPoint Presentation</vt:lpstr>
      <vt:lpstr>Measurement bias</vt:lpstr>
      <vt:lpstr>Exposure misclassification Do you have periodontitis now?</vt:lpstr>
      <vt:lpstr>Exposure misclassification Do you have periodontitis now?</vt:lpstr>
      <vt:lpstr>Measurement bias Sources</vt:lpstr>
      <vt:lpstr>Measurement bias</vt:lpstr>
      <vt:lpstr>Exposure misclassification Do you have periodontitis now?</vt:lpstr>
      <vt:lpstr>PowerPoint Presentation</vt:lpstr>
      <vt:lpstr>Potential explanations of an association</vt:lpstr>
      <vt:lpstr>Systematic errors in RCTs vs observational studies</vt:lpstr>
      <vt:lpstr>Descriptive studies</vt:lpstr>
      <vt:lpstr>Descriptive studies</vt:lpstr>
      <vt:lpstr>PowerPoint Presentation</vt:lpstr>
      <vt:lpstr>Descriptive studies</vt:lpstr>
      <vt:lpstr>Predictive studies</vt:lpstr>
      <vt:lpstr>Bias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Talal ALShihayb</cp:lastModifiedBy>
  <cp:revision>1</cp:revision>
  <dcterms:created xsi:type="dcterms:W3CDTF">2022-10-27T12:32:27Z</dcterms:created>
  <dcterms:modified xsi:type="dcterms:W3CDTF">2022-12-13T12:33:49Z</dcterms:modified>
</cp:coreProperties>
</file>